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326" r:id="rId5"/>
    <p:sldId id="321" r:id="rId6"/>
    <p:sldId id="270" r:id="rId7"/>
    <p:sldId id="287" r:id="rId8"/>
    <p:sldId id="290" r:id="rId9"/>
    <p:sldId id="293" r:id="rId10"/>
    <p:sldId id="298" r:id="rId11"/>
    <p:sldId id="318" r:id="rId12"/>
    <p:sldId id="322" r:id="rId13"/>
    <p:sldId id="274" r:id="rId14"/>
    <p:sldId id="289" r:id="rId15"/>
    <p:sldId id="296" r:id="rId16"/>
    <p:sldId id="303" r:id="rId17"/>
    <p:sldId id="304" r:id="rId18"/>
    <p:sldId id="307" r:id="rId19"/>
    <p:sldId id="308" r:id="rId20"/>
    <p:sldId id="316" r:id="rId21"/>
    <p:sldId id="319" r:id="rId22"/>
    <p:sldId id="323" r:id="rId23"/>
    <p:sldId id="275" r:id="rId24"/>
    <p:sldId id="288" r:id="rId25"/>
    <p:sldId id="291" r:id="rId26"/>
    <p:sldId id="299" r:id="rId27"/>
    <p:sldId id="301" r:id="rId28"/>
    <p:sldId id="305" r:id="rId29"/>
    <p:sldId id="309" r:id="rId30"/>
    <p:sldId id="312" r:id="rId31"/>
    <p:sldId id="313" r:id="rId32"/>
    <p:sldId id="317" r:id="rId33"/>
    <p:sldId id="324" r:id="rId34"/>
    <p:sldId id="284" r:id="rId35"/>
    <p:sldId id="292" r:id="rId36"/>
    <p:sldId id="286" r:id="rId37"/>
    <p:sldId id="302" r:id="rId38"/>
    <p:sldId id="285" r:id="rId39"/>
    <p:sldId id="325" r:id="rId40"/>
    <p:sldId id="278" r:id="rId41"/>
    <p:sldId id="294" r:id="rId42"/>
    <p:sldId id="295" r:id="rId43"/>
    <p:sldId id="297" r:id="rId44"/>
    <p:sldId id="300" r:id="rId45"/>
    <p:sldId id="306" r:id="rId46"/>
    <p:sldId id="310" r:id="rId47"/>
    <p:sldId id="311" r:id="rId48"/>
    <p:sldId id="314" r:id="rId49"/>
    <p:sldId id="315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4BFE-C154-4735-BB95-1092CE698E09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E38E1-4BEE-4A31-930A-795EB13F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568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4BFE-C154-4735-BB95-1092CE698E09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E38E1-4BEE-4A31-930A-795EB13F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231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4BFE-C154-4735-BB95-1092CE698E09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E38E1-4BEE-4A31-930A-795EB13F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601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4BFE-C154-4735-BB95-1092CE698E09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E38E1-4BEE-4A31-930A-795EB13F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626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4BFE-C154-4735-BB95-1092CE698E09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E38E1-4BEE-4A31-930A-795EB13F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041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4BFE-C154-4735-BB95-1092CE698E09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E38E1-4BEE-4A31-930A-795EB13F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721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4BFE-C154-4735-BB95-1092CE698E09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E38E1-4BEE-4A31-930A-795EB13F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776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4BFE-C154-4735-BB95-1092CE698E09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E38E1-4BEE-4A31-930A-795EB13F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3217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4BFE-C154-4735-BB95-1092CE698E09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E38E1-4BEE-4A31-930A-795EB13F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627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4BFE-C154-4735-BB95-1092CE698E09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E38E1-4BEE-4A31-930A-795EB13F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941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4BFE-C154-4735-BB95-1092CE698E09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E38E1-4BEE-4A31-930A-795EB13F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49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14BFE-C154-4735-BB95-1092CE698E09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E38E1-4BEE-4A31-930A-795EB13F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15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Linzy.Houchen@uhl-tr.nhs.uk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c.comer@nhs.net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Maria.A-Quinn@nhs.net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Sophie.Chalmers@boltonft.nhs.uk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james.faraday@nhs.net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james.faraday@nhs.net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ruth.barker@wessexahsn.net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Jodie.Bloska@aru.ac.uk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Ralph.Hammond@SomersetFT.nhs.uk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l.newington@imperial.ac.uk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jonathan.pool1@aru.ac.uk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p.mclaughlin@nhs.net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Adele.nightingale2@pat.nhs.uk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helen.stringer@ncl.ac.uk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Miriam.Golding-Day@bapo.com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helen.walcott@nhs.net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Dawn.Carnes@uco.ac.uk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Vicki.Johnson@uhl-tr.nhs.uk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hyperlink" Target="mailto:adrian.robertson@nhs.net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leesha.naisbitt@gmail.com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hyperlink" Target="https://protect-eu.mimecast.com/s/dfOcCgnNYh840PQFN-hjK?domain=youtube.com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.png"/><Relationship Id="rId7" Type="http://schemas.openxmlformats.org/officeDocument/2006/relationships/hyperlink" Target="mailto:adrian.robertson@nhs.net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leesha.naisbitt@gmail.com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catherine.carr6@nhs.net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l.newington@imperial.ac.uk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Sophie.Chalmers@boltonft.nhs.uk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helen.stringer@ncl.ac.uk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elliekeiller@msn.com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Jackie.mcrae1@nhs.net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K.Hanna2@liverpool.ac.uk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mike.donnellon@codp.org.uk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christina.malamateniou@city.ac.uk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Miriam.Golding-Day@bapo.com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Vicki.Johnson@uhl-tr.nhs.uk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jerry.draper-rodi@uco.ac.uk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Sam.Burr@nbt.nhs.uk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alessianicotera86@gmail.com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Grace.Messenger@ncic.nhs.uk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Vicki.Johnson@uhl-tr.nhs.uk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hyperlink" Target="mailto:T.Haghighi1@uni.brighton.ac.uk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s.j.ryan@brighton.ac.uk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842199C-C565-F2F6-D8FE-A9088BC993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1525" y="324735"/>
            <a:ext cx="10515600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GB" sz="2800" dirty="0">
                <a:solidFill>
                  <a:srgbClr val="002060"/>
                </a:solidFill>
              </a:rPr>
              <a:t>Celebrating the value and impact of AHP Research and Innovation!</a:t>
            </a:r>
            <a:br>
              <a:rPr lang="en-GB" sz="2800" dirty="0">
                <a:solidFill>
                  <a:srgbClr val="002060"/>
                </a:solidFill>
              </a:rPr>
            </a:br>
            <a:r>
              <a:rPr lang="en-GB" sz="3600" b="1" dirty="0">
                <a:solidFill>
                  <a:schemeClr val="accent2"/>
                </a:solidFill>
              </a:rPr>
              <a:t>Our Virtual Poster Gallery Brochure Themes</a:t>
            </a:r>
            <a:br>
              <a:rPr lang="en-GB" sz="3600" b="1" dirty="0">
                <a:solidFill>
                  <a:schemeClr val="accent2"/>
                </a:solidFill>
              </a:rPr>
            </a:br>
            <a:r>
              <a:rPr lang="en-GB" sz="2400" b="1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9477" y="1674756"/>
            <a:ext cx="7029048" cy="4351338"/>
          </a:xfrm>
        </p:spPr>
        <p:txBody>
          <a:bodyPr>
            <a:normAutofit lnSpcReduction="10000"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endParaRPr lang="en-GB" sz="1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Evaluating student experiences and perceptions of research engagement</a:t>
            </a:r>
            <a:endParaRPr lang="en-GB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Promoting research engagement and capacity building in the wider workforce</a:t>
            </a:r>
            <a:endParaRPr lang="en-GB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Collaborative partnership working, including with service users</a:t>
            </a:r>
            <a:endParaRPr lang="en-GB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Building research capability, leadership and roles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GB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Improving care quality &amp; service delivery</a:t>
            </a:r>
            <a:endParaRPr lang="en-GB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1CF48A03-831C-0781-D708-7EF4B8E1D079}"/>
              </a:ext>
            </a:extLst>
          </p:cNvPr>
          <p:cNvSpPr/>
          <p:nvPr/>
        </p:nvSpPr>
        <p:spPr>
          <a:xfrm>
            <a:off x="7476723" y="2434559"/>
            <a:ext cx="4495800" cy="3147091"/>
          </a:xfrm>
          <a:prstGeom prst="wedgeRoundRectCallout">
            <a:avLst>
              <a:gd name="adj1" fmla="val -61299"/>
              <a:gd name="adj2" fmla="val -32194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49F9FA-650C-6FE6-5027-1567B7F40681}"/>
              </a:ext>
            </a:extLst>
          </p:cNvPr>
          <p:cNvSpPr txBox="1"/>
          <p:nvPr/>
        </p:nvSpPr>
        <p:spPr>
          <a:xfrm>
            <a:off x="7701143" y="2903994"/>
            <a:ext cx="437713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Browse our Gallery Brochure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 the Poster ID number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View the Posters in our Virtual Gallery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</a:t>
            </a:r>
            <a:b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5354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9002" y="1852230"/>
            <a:ext cx="656735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Resilience of team to continue to support patients during the pandemic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Access to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ready to implement interventions from previous research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Promoted patient self-management</a:t>
            </a: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Physiotherapy, Nursing</a:t>
            </a: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6"/>
              </a:rPr>
              <a:t>Linzy.Houchen@uhl-tr.nhs.uk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DEF77D-DC1B-0F53-5DF6-70DDECE967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6303" y="2855363"/>
            <a:ext cx="5281920" cy="2963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2, 1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81376017-BD64-A7E8-2F9E-528C58BB3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002" y="488110"/>
            <a:ext cx="11124798" cy="1325563"/>
          </a:xfrm>
        </p:spPr>
        <p:txBody>
          <a:bodyPr>
            <a:normAutofit fontScale="90000"/>
          </a:bodyPr>
          <a:lstStyle/>
          <a:p>
            <a:r>
              <a:rPr lang="en-GB" sz="4000" b="1" i="1" dirty="0">
                <a:solidFill>
                  <a:schemeClr val="accent2"/>
                </a:solidFill>
              </a:rPr>
              <a:t>Remote delivery options for self-management programmes for patients with COPD during the COVID-19 pandemic. Uptake, completion and clinical outcomes.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812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3902" y="1813673"/>
            <a:ext cx="6788933" cy="44500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Evidence 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of need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for organisational level focus on AHP research posts, career pathways 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&amp;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clinical academic joint contracts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Need for team-level routine discussions focusing on research engagement 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to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capitalise on positive benefits from research activity identified by AHPs 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Need for individual-level support for generation of new 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knowledge and implementation of research</a:t>
            </a:r>
          </a:p>
          <a:p>
            <a:pPr marL="0" indent="0">
              <a:buNone/>
            </a:pP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All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14 allied health professions recognised by HEE</a:t>
            </a: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6"/>
              </a:rPr>
              <a:t>c.comer@nhs.net</a:t>
            </a:r>
            <a:r>
              <a:rPr lang="en-GB" sz="18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2, 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9E64EB-4D9D-879C-F95A-4495820EC0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8950" y="1899941"/>
            <a:ext cx="3230870" cy="43790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88CC9529-D845-4230-6573-3048A6B98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27" y="190752"/>
            <a:ext cx="10515600" cy="1325563"/>
          </a:xfrm>
        </p:spPr>
        <p:txBody>
          <a:bodyPr>
            <a:noAutofit/>
          </a:bodyPr>
          <a:lstStyle/>
          <a:p>
            <a:r>
              <a:rPr lang="en-GB" sz="3600" b="1" i="1" dirty="0">
                <a:solidFill>
                  <a:schemeClr val="accent2"/>
                </a:solidFill>
              </a:rPr>
              <a:t>Allied Health Professionals’ Perceptions of Research in the United Kingdom National Health Service: a survey of research capacity and culture</a:t>
            </a:r>
          </a:p>
        </p:txBody>
      </p:sp>
    </p:spTree>
    <p:extLst>
      <p:ext uri="{BB962C8B-B14F-4D97-AF65-F5344CB8AC3E}">
        <p14:creationId xmlns:p14="http://schemas.microsoft.com/office/powerpoint/2010/main" val="3310431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3902" y="1813673"/>
            <a:ext cx="6298339" cy="44500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Insights of professionals’ research skills and confidence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Evidence of teams’ research engagement and access to support 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Evidence of specified responsibility for research-related roles in job descriptions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AHPs, Nursing, Psychology, Social Work, Pharmacy</a:t>
            </a: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Maria.A-Quinn@nhs.net</a:t>
            </a: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2, 3</a:t>
            </a:r>
          </a:p>
        </p:txBody>
      </p:sp>
      <p:pic>
        <p:nvPicPr>
          <p:cNvPr id="12" name="Picture 11" descr="Timeline&#10;&#10;Description automatically generated">
            <a:extLst>
              <a:ext uri="{FF2B5EF4-FFF2-40B4-BE49-F238E27FC236}">
                <a16:creationId xmlns:a16="http://schemas.microsoft.com/office/drawing/2014/main" id="{605B104B-7A78-FF4E-0124-1698329D62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241" y="2804981"/>
            <a:ext cx="5093280" cy="2868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C4B26A9B-EAF9-7DDD-DF80-04DD370E1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27" y="28967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4000" b="1" i="1" dirty="0">
                <a:solidFill>
                  <a:schemeClr val="accent2"/>
                </a:solidFill>
              </a:rPr>
              <a:t>Research Survey for NMAHP+ in Cumbria, Northumberland, Tyne &amp; Wear (CNTW) 2022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786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3902" y="1813673"/>
            <a:ext cx="5987823" cy="44500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Evidence of local research culture and capability to 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support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strategic decisions about how to engage healthcare workers in research activities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Comparative levels of staff engagement in clinical audit and service evaluations versus formal research activities 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8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AHP disciplines</a:t>
            </a: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Sophie.Chalmers@boltonft.nhs.uk</a:t>
            </a: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2, 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A56F82-B035-07AF-7C3C-0C4534DB24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2837542"/>
            <a:ext cx="5642218" cy="2944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FFE7A0A4-CC3B-6C82-B0A4-EDF14AD33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902" y="50590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4000" b="1" i="1" dirty="0">
                <a:solidFill>
                  <a:schemeClr val="accent2"/>
                </a:solidFill>
              </a:rPr>
              <a:t>Understanding research capacity and activity across Allied Health Professionals in a local NHS Trust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8207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3902" y="1591274"/>
            <a:ext cx="5987823" cy="445009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br>
              <a:rPr lang="en-GB" sz="1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Development of research skills, knowledge and confidence for AHPs and the wider workforce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Embedding of research awareness across the organisation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Increased confidence for AHP and other colleagues to pursue a clinical academic career 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SzPts val="1000"/>
              <a:buNone/>
              <a:tabLst>
                <a:tab pos="457200" algn="l"/>
              </a:tabLst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Dietetics, Physiotherapy, Podiatry, Speech and Language Therapy, Nursing, Midwifery, Workforce Development, Administration</a:t>
            </a: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james.faraday@nhs.net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400659" y="1466164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2, 5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FEECF5AB-3B44-13C6-542D-3093BE7D0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902" y="47818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4000" b="1" i="1" dirty="0">
                <a:solidFill>
                  <a:schemeClr val="accent2"/>
                </a:solidFill>
              </a:rPr>
              <a:t>4Ps Researcher Development Programme: Building research capacity for AHPs and the wider workforce</a:t>
            </a:r>
            <a:br>
              <a:rPr lang="en-GB" dirty="0"/>
            </a:br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451E5D8-A1FE-3371-13DF-5D211A0028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1445" y="1947865"/>
            <a:ext cx="3199214" cy="45258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400659" y="123323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480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2477" y="1403624"/>
            <a:ext cx="5987823" cy="445009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br>
              <a:rPr lang="en-GB" sz="1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Evidence that AHPs can work effectively within an ICU research team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Positive student feedback highlights the feasibility of pre-registration placement experiences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Clinical practice secondment opportunities increase a positive research culture for the AHP workforce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AHPs in an Acute Teaching Trust</a:t>
            </a:r>
            <a:endParaRPr lang="en-GB" sz="1800" b="1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Ema.Swingwood@uwe.ac.uk</a:t>
            </a: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2, 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519088-4794-B7B6-FC8C-4D6C3F0B7F78}"/>
              </a:ext>
            </a:extLst>
          </p:cNvPr>
          <p:cNvSpPr txBox="1"/>
          <p:nvPr/>
        </p:nvSpPr>
        <p:spPr>
          <a:xfrm>
            <a:off x="8058150" y="3169992"/>
            <a:ext cx="3228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ighlight>
                  <a:srgbClr val="FFFF00"/>
                </a:highlight>
              </a:rPr>
              <a:t>Please add image of poster here, I am unable to resize it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0FCD062-5A78-C98C-199F-C3D5FA7AC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27" y="29298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4000" b="1" i="1" dirty="0">
                <a:solidFill>
                  <a:schemeClr val="accent2"/>
                </a:solidFill>
              </a:rPr>
              <a:t>Embedding research into Allied Health Professional roles within an ICU setting</a:t>
            </a:r>
            <a:br>
              <a:rPr lang="en-GB" dirty="0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247C08-1E96-6008-4E9E-A036EAD3A8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9080" y="2622185"/>
            <a:ext cx="4528045" cy="3231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7510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3902" y="1671603"/>
            <a:ext cx="6111648" cy="4450097"/>
          </a:xfrm>
        </p:spPr>
        <p:txBody>
          <a:bodyPr>
            <a:noAutofit/>
          </a:bodyPr>
          <a:lstStyle/>
          <a:p>
            <a:pPr marL="0" indent="0">
              <a:buNone/>
            </a:pPr>
            <a:br>
              <a:rPr lang="en-GB" sz="16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project will enable Chief AHPs to support AHPs to develop research and innovation capacity and capability, and strengthen overall research and innovation culture in their organisation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project will help regional AHPs to learn and support each other to deliver the AHP R&amp;I strategy across the region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Dietetics, Occupational Therapy, Physiotherapy, Speech and Language Therapy</a:t>
            </a: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james.faraday@nhs.net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b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on behalf of the Research and Innovation Subgroup of the AHP Faculty for the North East and North Cumbria</a:t>
            </a:r>
            <a:endParaRPr lang="en-GB" sz="1800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2, 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519088-4794-B7B6-FC8C-4D6C3F0B7F78}"/>
              </a:ext>
            </a:extLst>
          </p:cNvPr>
          <p:cNvSpPr txBox="1"/>
          <p:nvPr/>
        </p:nvSpPr>
        <p:spPr>
          <a:xfrm>
            <a:off x="8058150" y="3169992"/>
            <a:ext cx="3228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ighlight>
                  <a:srgbClr val="FFFF00"/>
                </a:highlight>
              </a:rPr>
              <a:t>Please add image of poster here, I am unable to resize it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6B2819D-E1D1-4942-2E45-0E172303E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902" y="50404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4000" b="1" i="1" dirty="0">
                <a:solidFill>
                  <a:schemeClr val="accent2"/>
                </a:solidFill>
              </a:rPr>
              <a:t>Ten Top Tips for Implementing the Allied Health Professions Research and Innovation Strategy for England in the North East and North Cumbria</a:t>
            </a:r>
            <a:br>
              <a:rPr lang="en-GB" dirty="0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8EC64A-123F-F74C-1667-77D0184B45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5063" y="2614937"/>
            <a:ext cx="4773520" cy="33511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0222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2952" y="1629007"/>
            <a:ext cx="5987823" cy="4450097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GB" sz="1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Peer support group for pre-doctoral, doctoral, and post-doctoral individuals in healthcare who are looking to embed research into a clinical role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ignposting to opportunities and resources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supportive events such as writing groups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SzPts val="1000"/>
              <a:buNone/>
              <a:tabLst>
                <a:tab pos="457200" algn="l"/>
              </a:tabLst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AHP, Nursing, Midwifery, Healthcare Science, Pharmacy, Psychology</a:t>
            </a: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ruth.barker@wessexahsn.net</a:t>
            </a: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2, 8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0EB0908C-E6A2-970B-ED84-52F0F8A9E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27" y="190752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b="1" i="1" dirty="0">
                <a:solidFill>
                  <a:schemeClr val="accent2"/>
                </a:solidFill>
              </a:rPr>
              <a:t>Healthcare Professionals in Research: Facebook Community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43A220-9A23-EDAC-2CAF-D45242814F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2952" y="853175"/>
            <a:ext cx="2386373" cy="5814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3694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3902" y="1813673"/>
            <a:ext cx="5987823" cy="44500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Enhancing patient experience of sub-acute stroke rehabilitation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Implementing a new neurologic music therapy service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AHPs are able to understand the mechanisms of the music-based exercises, make referrals and help develop and deliver exercises on the wards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SzPts val="1000"/>
              <a:buNone/>
              <a:tabLst>
                <a:tab pos="457200" algn="l"/>
              </a:tabLst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Neurologic Music Therapy, Speech and Language Therapy, Physiotherapy, Occupational therapy</a:t>
            </a: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6"/>
              </a:rPr>
              <a:t>Jodie.Bloska@aru.ac.uk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08810" y="1629007"/>
            <a:ext cx="17416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2</a:t>
            </a:r>
            <a:r>
              <a:rPr lang="en-GB" sz="1800" b="1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9</a:t>
            </a: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AC9E9C5-4018-A438-A9D5-028C7EDFAC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8325" y="2669381"/>
            <a:ext cx="5670758" cy="3164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219D289-029E-A15B-A276-9E619529A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902" y="53394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4000" b="1" i="1" dirty="0">
                <a:solidFill>
                  <a:schemeClr val="accent2"/>
                </a:solidFill>
              </a:rPr>
              <a:t>The feasibility and acceptability of neurologic music therapy in subacute neurorehabilitation and mood outcomes for patients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26718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842199C-C565-F2F6-D8FE-A9088BC993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1525" y="324735"/>
            <a:ext cx="10515600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GB" sz="2800" dirty="0">
                <a:solidFill>
                  <a:srgbClr val="002060"/>
                </a:solidFill>
              </a:rPr>
              <a:t>Celebrating the value and impact of AHP Research and Innovation!</a:t>
            </a:r>
            <a:br>
              <a:rPr lang="en-GB" sz="2800" dirty="0">
                <a:solidFill>
                  <a:srgbClr val="002060"/>
                </a:solidFill>
              </a:rPr>
            </a:br>
            <a:r>
              <a:rPr lang="en-GB" sz="3600" b="1" dirty="0">
                <a:solidFill>
                  <a:schemeClr val="accent2"/>
                </a:solidFill>
              </a:rPr>
              <a:t>Our Virtual Poster Gallery Brochure Themes</a:t>
            </a:r>
            <a:br>
              <a:rPr lang="en-GB" sz="3600" b="1" dirty="0">
                <a:solidFill>
                  <a:schemeClr val="accent2"/>
                </a:solidFill>
              </a:rPr>
            </a:br>
            <a:r>
              <a:rPr lang="en-GB" sz="2400" b="1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9477" y="1674756"/>
            <a:ext cx="7029048" cy="4351338"/>
          </a:xfrm>
        </p:spPr>
        <p:txBody>
          <a:bodyPr>
            <a:normAutofit lnSpcReduction="10000"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endParaRPr lang="en-GB" sz="1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Evaluating student experiences and perceptions of research engagement</a:t>
            </a:r>
            <a:endParaRPr lang="en-GB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Promoting research engagement and capacity building in the wider workforce</a:t>
            </a:r>
            <a:endParaRPr lang="en-GB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b="1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Collaborative partnership working, including with service users</a:t>
            </a:r>
            <a:endParaRPr lang="en-GB" b="1" dirty="0">
              <a:solidFill>
                <a:schemeClr val="accent5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Building research capability, leadership and roles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Improving care quality &amp; service delivery</a:t>
            </a:r>
            <a:endParaRPr lang="en-GB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1CF48A03-831C-0781-D708-7EF4B8E1D079}"/>
              </a:ext>
            </a:extLst>
          </p:cNvPr>
          <p:cNvSpPr/>
          <p:nvPr/>
        </p:nvSpPr>
        <p:spPr>
          <a:xfrm>
            <a:off x="7476723" y="2434559"/>
            <a:ext cx="4495800" cy="3147091"/>
          </a:xfrm>
          <a:prstGeom prst="wedgeRoundRectCallout">
            <a:avLst>
              <a:gd name="adj1" fmla="val -61299"/>
              <a:gd name="adj2" fmla="val -32194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49F9FA-650C-6FE6-5027-1567B7F40681}"/>
              </a:ext>
            </a:extLst>
          </p:cNvPr>
          <p:cNvSpPr txBox="1"/>
          <p:nvPr/>
        </p:nvSpPr>
        <p:spPr>
          <a:xfrm>
            <a:off x="7701143" y="2903994"/>
            <a:ext cx="437713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Browse our Gallery Brochure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 the Poster ID number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View the Posters in our Virtual Gallery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</a:t>
            </a:r>
            <a:b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8466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842199C-C565-F2F6-D8FE-A9088BC993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1525" y="324735"/>
            <a:ext cx="10515600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GB" sz="2800" dirty="0">
                <a:solidFill>
                  <a:srgbClr val="002060"/>
                </a:solidFill>
              </a:rPr>
              <a:t>Celebrating the value and impact of AHP Research and Innovation!</a:t>
            </a:r>
            <a:br>
              <a:rPr lang="en-GB" sz="2800" dirty="0">
                <a:solidFill>
                  <a:srgbClr val="002060"/>
                </a:solidFill>
              </a:rPr>
            </a:br>
            <a:r>
              <a:rPr lang="en-GB" sz="3600" b="1" dirty="0">
                <a:solidFill>
                  <a:schemeClr val="accent2"/>
                </a:solidFill>
              </a:rPr>
              <a:t>Our Virtual Poster Gallery Brochure Themes</a:t>
            </a:r>
            <a:br>
              <a:rPr lang="en-GB" sz="3600" b="1" dirty="0">
                <a:solidFill>
                  <a:schemeClr val="accent2"/>
                </a:solidFill>
              </a:rPr>
            </a:br>
            <a:r>
              <a:rPr lang="en-GB" sz="2400" b="1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9477" y="1674756"/>
            <a:ext cx="7029048" cy="4351338"/>
          </a:xfrm>
        </p:spPr>
        <p:txBody>
          <a:bodyPr>
            <a:normAutofit lnSpcReduction="10000"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endParaRPr lang="en-GB" sz="1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Evaluating student experiences and perceptions of research engagement</a:t>
            </a:r>
            <a:endParaRPr lang="en-GB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Promoting research engagement and capacity building in the wider workforce</a:t>
            </a:r>
            <a:endParaRPr lang="en-GB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Collaborative partnership working, including with service users</a:t>
            </a:r>
            <a:endParaRPr lang="en-GB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Building research capability, leadership and roles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Improving care quality &amp; service delivery</a:t>
            </a:r>
            <a:endParaRPr lang="en-GB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1CF48A03-831C-0781-D708-7EF4B8E1D079}"/>
              </a:ext>
            </a:extLst>
          </p:cNvPr>
          <p:cNvSpPr/>
          <p:nvPr/>
        </p:nvSpPr>
        <p:spPr>
          <a:xfrm>
            <a:off x="7476723" y="2434559"/>
            <a:ext cx="4495800" cy="3147091"/>
          </a:xfrm>
          <a:prstGeom prst="wedgeRoundRectCallout">
            <a:avLst>
              <a:gd name="adj1" fmla="val -61299"/>
              <a:gd name="adj2" fmla="val -32194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49F9FA-650C-6FE6-5027-1567B7F40681}"/>
              </a:ext>
            </a:extLst>
          </p:cNvPr>
          <p:cNvSpPr txBox="1"/>
          <p:nvPr/>
        </p:nvSpPr>
        <p:spPr>
          <a:xfrm>
            <a:off x="7701143" y="2903994"/>
            <a:ext cx="437713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Browse our Gallery Brochure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 the Poster ID number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View the Posters in our Virtual Gallery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</a:t>
            </a:r>
            <a:b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3915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2016" y="1932287"/>
            <a:ext cx="656735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GB" sz="1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Strengthening/building partnership working between clinical practitioners and academic partners</a:t>
            </a:r>
            <a:b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Encouraging evaluation of local practice/service delivery</a:t>
            </a:r>
            <a:b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Physiotherapy</a:t>
            </a: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Ralph.Hammond@SomersetFT.nhs.uk</a:t>
            </a: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3, 1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A3927A-5298-5654-D6DF-844AD9C4DE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2265" y="1892451"/>
            <a:ext cx="2914800" cy="4330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3F684DA1-6646-B615-0CC7-D238F2CEB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152" y="30344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4000" b="1" i="1" dirty="0">
                <a:solidFill>
                  <a:schemeClr val="accent2"/>
                </a:solidFill>
              </a:rPr>
              <a:t>What matters most:</a:t>
            </a:r>
            <a:br>
              <a:rPr lang="en-GB" sz="4000" b="1" i="1" dirty="0">
                <a:solidFill>
                  <a:schemeClr val="accent2"/>
                </a:solidFill>
              </a:rPr>
            </a:br>
            <a:r>
              <a:rPr lang="en-GB" sz="4000" b="1" i="1" dirty="0">
                <a:solidFill>
                  <a:schemeClr val="accent2"/>
                </a:solidFill>
              </a:rPr>
              <a:t>person-centred community physiotherapy 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50606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0191" y="1801794"/>
            <a:ext cx="6567352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endParaRPr lang="en-GB" sz="1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Evidence of positive experiences and reported good relationships with their research teams</a:t>
            </a:r>
            <a:b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Suggested strategies to optimise the research experience of participants</a:t>
            </a:r>
            <a:b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Personal impacts for those contributing to research included deeper understanding of their own health condition and increased confidence interacting with healthcare and other professionals</a:t>
            </a:r>
            <a:b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Physiotherapy, 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ietetics, Speech and Language 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herapy, Nursing</a:t>
            </a: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l.newington@imperial.ac.uk</a:t>
            </a: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3, 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5B9A28-856F-1C22-E057-3DCA4D205D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6214994" y="2473008"/>
            <a:ext cx="4420248" cy="3117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8D0D598A-E5C7-E951-D722-F8DA4DD85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16" y="254310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4000" b="1" i="1" dirty="0">
                <a:solidFill>
                  <a:schemeClr val="accent2"/>
                </a:solidFill>
              </a:rPr>
              <a:t>Reflections on involvement in health research: a qualitative interview study with NMAHPP research participants and patient advisors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83906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2016" y="1674721"/>
            <a:ext cx="6567352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br>
              <a:rPr lang="en-GB" sz="1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GB" sz="19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endParaRPr lang="en-GB" sz="19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first validated music-based measure for diagnosis and treatment planning for children and young people with disorders of consciousness, optimising treatment and improving recovery</a:t>
            </a:r>
            <a:br>
              <a:rPr lang="en-GB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9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be shared globally with music therapists to make it as widely available as possible</a:t>
            </a:r>
            <a:br>
              <a:rPr lang="en-GB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9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900" dirty="0">
                <a:latin typeface="Calibri" panose="020F0502020204030204" pitchFamily="34" charset="0"/>
                <a:ea typeface="Times New Roman" panose="02020603050405020304" pitchFamily="18" charset="0"/>
              </a:rPr>
              <a:t>P</a:t>
            </a:r>
            <a:r>
              <a:rPr lang="en-GB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rovides guidance on involving family caregivers, empowering the family</a:t>
            </a:r>
            <a:br>
              <a:rPr lang="en-GB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9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endParaRPr lang="en-GB" sz="19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9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9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M</a:t>
            </a:r>
            <a:r>
              <a:rPr lang="en-GB" sz="1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usic </a:t>
            </a:r>
            <a:r>
              <a:rPr lang="en-GB" sz="19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</a:t>
            </a:r>
            <a:r>
              <a:rPr lang="en-GB" sz="1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herapy, Psychology, Medicine, Occupational </a:t>
            </a:r>
            <a:r>
              <a:rPr lang="en-GB" sz="19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</a:t>
            </a:r>
            <a:r>
              <a:rPr lang="en-GB" sz="1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herapy, Physiotherapy, Speech and Language </a:t>
            </a:r>
            <a:r>
              <a:rPr lang="en-GB" sz="19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</a:t>
            </a:r>
            <a:r>
              <a:rPr lang="en-GB" sz="1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herapy.</a:t>
            </a:r>
            <a:endParaRPr lang="en-GB" sz="19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9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9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jonathan.pool1@aru.ac.uk</a:t>
            </a:r>
            <a:endParaRPr lang="en-GB" sz="1900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3, 3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C6DDAC1-9ED3-0469-A931-B1A98B170F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70507" y="2757008"/>
            <a:ext cx="4558711" cy="3209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C76CF9B-658C-8B4A-8BFB-C455038EF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16" y="29404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4000" b="1" i="1" dirty="0">
                <a:solidFill>
                  <a:schemeClr val="accent2"/>
                </a:solidFill>
              </a:rPr>
              <a:t>MuSICCA: The Music therapy Sensory Instrument for Cognition, Consciousness and Awareness 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44246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975" y="1646219"/>
            <a:ext cx="6567352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br>
              <a:rPr lang="en-GB" sz="16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Highlighted what people with haemophilia want in their clinic reviews with regard to assessment of their pain </a:t>
            </a:r>
            <a:b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Evidenced 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limitations of current physiotherapy approaches to pain management and identified further areas of need for investigation </a:t>
            </a:r>
            <a:b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Involvement of people with lived experience generated significant benefits, particularly in creating an intervention that people felt ‘fitted’ for them and their rare disorder</a:t>
            </a:r>
            <a:b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Physiotherapy</a:t>
            </a: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6"/>
              </a:rPr>
              <a:t>p.mclaughlin@nhs.net</a:t>
            </a:r>
            <a:r>
              <a:rPr lang="en-GB" sz="18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n-GB" sz="1800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3, 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89C8E9-A4AF-9A65-A5ED-A4E3FD7BCF8C}"/>
              </a:ext>
            </a:extLst>
          </p:cNvPr>
          <p:cNvSpPr txBox="1"/>
          <p:nvPr/>
        </p:nvSpPr>
        <p:spPr>
          <a:xfrm>
            <a:off x="8058150" y="3105834"/>
            <a:ext cx="3228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ighlight>
                  <a:srgbClr val="FFFF00"/>
                </a:highlight>
              </a:rPr>
              <a:t>Please add image of poster here, I am unable to resize it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6CB3215D-C818-05C7-FC08-54AA5A415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5" y="54466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4000" b="1" i="1" dirty="0">
                <a:solidFill>
                  <a:schemeClr val="accent2"/>
                </a:solidFill>
              </a:rPr>
              <a:t>Development and preliminary evaluation of an exercise-based telerehabilitation intervention for people with severe haemophilia </a:t>
            </a:r>
            <a:br>
              <a:rPr lang="en-GB" dirty="0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10B7F8-504F-5C15-EF2C-421251BF88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2407" y="2772108"/>
            <a:ext cx="5338618" cy="26730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11542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2016" y="1932287"/>
            <a:ext cx="656735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800" dirty="0">
                <a:effectLst/>
                <a:ea typeface="Times New Roman" panose="02020603050405020304" pitchFamily="18" charset="0"/>
              </a:rPr>
              <a:t>Research findings used to inform future NHSE </a:t>
            </a:r>
            <a:r>
              <a:rPr lang="en-GB" sz="1800" i="1" dirty="0">
                <a:effectLst/>
                <a:ea typeface="Times New Roman" panose="02020603050405020304" pitchFamily="18" charset="0"/>
              </a:rPr>
              <a:t>Building Outstanding Theatre Teams</a:t>
            </a:r>
            <a:r>
              <a:rPr lang="en-GB" sz="1800" dirty="0">
                <a:effectLst/>
                <a:ea typeface="Times New Roman" panose="02020603050405020304" pitchFamily="18" charset="0"/>
              </a:rPr>
              <a:t> leadership and culture workstream</a:t>
            </a:r>
            <a:br>
              <a:rPr lang="en-GB" sz="1800" dirty="0">
                <a:effectLst/>
                <a:ea typeface="Times New Roman" panose="02020603050405020304" pitchFamily="18" charset="0"/>
              </a:rPr>
            </a:br>
            <a:endParaRPr lang="en-GB" sz="1800" dirty="0">
              <a:effectLst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800" dirty="0">
                <a:effectLst/>
                <a:ea typeface="Times New Roman" panose="02020603050405020304" pitchFamily="18" charset="0"/>
              </a:rPr>
              <a:t>Evidence of ODP research capability </a:t>
            </a:r>
            <a:br>
              <a:rPr lang="en-GB" sz="1800" dirty="0">
                <a:effectLst/>
                <a:ea typeface="Times New Roman" panose="02020603050405020304" pitchFamily="18" charset="0"/>
              </a:rPr>
            </a:br>
            <a:endParaRPr lang="en-GB" sz="1800" dirty="0">
              <a:effectLst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800" dirty="0">
                <a:effectLst/>
                <a:ea typeface="Times New Roman" panose="02020603050405020304" pitchFamily="18" charset="0"/>
              </a:rPr>
              <a:t>Influencing national the development of the NIHR Advanced Surgical Technology Incubator group</a:t>
            </a:r>
            <a:br>
              <a:rPr lang="en-GB" sz="1800" dirty="0">
                <a:effectLst/>
                <a:ea typeface="Times New Roman" panose="02020603050405020304" pitchFamily="18" charset="0"/>
              </a:rPr>
            </a:br>
            <a:br>
              <a:rPr lang="en-GB" sz="1800" dirty="0">
                <a:effectLst/>
                <a:ea typeface="Times New Roman" panose="02020603050405020304" pitchFamily="18" charset="0"/>
              </a:rPr>
            </a:br>
            <a:br>
              <a:rPr lang="en-GB" sz="1800" dirty="0">
                <a:effectLst/>
                <a:ea typeface="Times New Roman" panose="02020603050405020304" pitchFamily="18" charset="0"/>
              </a:rPr>
            </a:br>
            <a:endParaRPr lang="en-GB" sz="18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Operating Department Practitioners, Surgical teams</a:t>
            </a:r>
            <a:endParaRPr lang="en-GB" sz="18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ea typeface="Times New Roman" panose="02020603050405020304" pitchFamily="18" charset="0"/>
              </a:rPr>
              <a:t>Contact: </a:t>
            </a:r>
            <a:r>
              <a:rPr lang="en-GB" sz="1800" u="sng" dirty="0">
                <a:solidFill>
                  <a:srgbClr val="0000FF"/>
                </a:solidFill>
                <a:effectLst/>
                <a:ea typeface="Calibri" panose="020F0502020204030204" pitchFamily="34" charset="0"/>
                <a:hlinkClick r:id="rId6"/>
              </a:rPr>
              <a:t>Adele.nightingale2@pat.nhs.uk</a:t>
            </a:r>
            <a:endParaRPr lang="en-GB" sz="1800" dirty="0"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3, 5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20C4C2-F015-053E-A2F6-3A65DF1BBF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1341" y="2670464"/>
            <a:ext cx="4442459" cy="3149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33359A4-E4CF-6DA9-2810-B1833D258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16" y="46586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4000" b="1" i="1" dirty="0">
                <a:solidFill>
                  <a:schemeClr val="accent2"/>
                </a:solidFill>
              </a:rPr>
              <a:t>Operating Department Practitioners’ (ODP) Experiences of Leadership in a Surgical Multi Professional Team.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38693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2016" y="2189562"/>
            <a:ext cx="656735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Facilitating effective and sustained partnership working between education settings and SLT services</a:t>
            </a:r>
            <a:b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Improving oral language skills for pre-school children </a:t>
            </a:r>
            <a:b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Increasing school readiness</a:t>
            </a: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Speech and Language Therapy</a:t>
            </a: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u="sng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6"/>
              </a:rPr>
              <a:t>helen.stringer@ncl.ac.uk</a:t>
            </a:r>
            <a:r>
              <a:rPr lang="en-GB" sz="180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599350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3, 6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CBFF130E-9C05-B3A8-3FF4-2CF5C0516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16" y="75495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4000" b="1" i="1" dirty="0">
                <a:solidFill>
                  <a:schemeClr val="accent2"/>
                </a:solidFill>
              </a:rPr>
              <a:t>Using the Behaviour Change Wheel to discover barriers and enablers for engaging Early Childhood Educators in partnership working with Speech and Language Therapy Services</a:t>
            </a:r>
            <a:br>
              <a:rPr lang="en-GB" dirty="0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A24588-9920-F49D-DB50-9FC36602C0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38360" y="2189562"/>
            <a:ext cx="2985933" cy="421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3471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2016" y="1561809"/>
            <a:ext cx="656735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Impact on services demonstrating benefit of orthotists involvement in diabetic foot care</a:t>
            </a:r>
            <a:b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Wider capacity building in promoting multi-disciplinary working with other AHP and clinical colleagues</a:t>
            </a:r>
            <a:b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Prosthetists, Orthotists</a:t>
            </a: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6"/>
              </a:rPr>
              <a:t>Miriam.Golding-Day@bapo.com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3, 7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CA20A013-6373-2B6E-C2DE-DE6CF71B2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27" y="273541"/>
            <a:ext cx="10515600" cy="1325563"/>
          </a:xfrm>
        </p:spPr>
        <p:txBody>
          <a:bodyPr/>
          <a:lstStyle/>
          <a:p>
            <a:r>
              <a:rPr lang="en-GB" sz="3600" b="1" i="1" dirty="0">
                <a:solidFill>
                  <a:schemeClr val="accent2"/>
                </a:solidFill>
              </a:rPr>
              <a:t>Orthotic Treatment - The Diabetic Foot</a:t>
            </a:r>
            <a:br>
              <a:rPr lang="en-GB" dirty="0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2AA6B1-0A7F-4D16-E4AF-3347DB3AEB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26802" y="1813673"/>
            <a:ext cx="3005415" cy="4244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69080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9087" y="1629007"/>
            <a:ext cx="6567352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Building effective partnerships between universities and integrated care systems</a:t>
            </a:r>
            <a:b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Establishing what 'good' research capacity building looks like to both Universities and ICSs</a:t>
            </a:r>
            <a:b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Identify t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 mutual benefits of partnerships between higher education and integrated care systems</a:t>
            </a:r>
            <a:b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Physiotherapy</a:t>
            </a: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6"/>
              </a:rPr>
              <a:t>helen.walcott@nhs.net</a:t>
            </a:r>
            <a:r>
              <a:rPr lang="en-GB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3, 8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F764A41C-5CEF-6573-31BA-D4DD48EBE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087" y="151804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b="1" i="1" dirty="0">
                <a:solidFill>
                  <a:schemeClr val="accent2"/>
                </a:solidFill>
              </a:rPr>
              <a:t>Using systems thinking to explore research capacity building in AHPs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E10FDF-36BD-4241-622F-2CC24DEA0E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4593" y="1708727"/>
            <a:ext cx="3143688" cy="4447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71644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2016" y="1932287"/>
            <a:ext cx="656735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Evidence of patients’ views on the use of outcome measures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Insights to patients’ perceptions of accessibility and acceptability of outcome measure collection 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Osteopathy</a:t>
            </a:r>
            <a:endParaRPr lang="en-GB" sz="1800" b="1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6"/>
              </a:rPr>
              <a:t>Dawn.Carnes@uco.ac.uk</a:t>
            </a:r>
            <a:r>
              <a:rPr lang="en-GB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3, 9</a:t>
            </a:r>
          </a:p>
        </p:txBody>
      </p:sp>
      <p:pic>
        <p:nvPicPr>
          <p:cNvPr id="12" name="Picture 11" descr="A picture containing shape&#10;&#10;Description automatically generated">
            <a:extLst>
              <a:ext uri="{FF2B5EF4-FFF2-40B4-BE49-F238E27FC236}">
                <a16:creationId xmlns:a16="http://schemas.microsoft.com/office/drawing/2014/main" id="{178F6D49-859F-0EDA-3C63-FFBDA7B61A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535" y="1813673"/>
            <a:ext cx="3249962" cy="43513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33363175-9080-8F95-4ED3-E892BAA39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16" y="190752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b="1" i="1" dirty="0">
                <a:solidFill>
                  <a:schemeClr val="accent2"/>
                </a:solidFill>
              </a:rPr>
              <a:t>Identifying patients’ views on using PROMs in clinical practice</a:t>
            </a:r>
          </a:p>
        </p:txBody>
      </p:sp>
    </p:spTree>
    <p:extLst>
      <p:ext uri="{BB962C8B-B14F-4D97-AF65-F5344CB8AC3E}">
        <p14:creationId xmlns:p14="http://schemas.microsoft.com/office/powerpoint/2010/main" val="7922256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2016" y="2141536"/>
            <a:ext cx="656735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Co-production between local minority groups and the Leicester Diabetes Centre (LDC) team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buFont typeface="Calibri" panose="020F0502020204030204" pitchFamily="34" charset="0"/>
              <a:buChar char="-"/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Culturally-relevant resources developed for educators to deliver the DESMOND intervention online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Six new culturally adapted DESMOND-NDF versions now available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Dietetics, Nursing, Medicine, Physiotherapy</a:t>
            </a: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6"/>
              </a:rPr>
              <a:t>Vicki.Johnson@uhl-tr.nhs.uk</a:t>
            </a: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03687" y="1578568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169877" y="1812212"/>
            <a:ext cx="1722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3, 10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F7080A79-7785-52D8-9076-1215A513A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16" y="740842"/>
            <a:ext cx="10515600" cy="1325563"/>
          </a:xfrm>
        </p:spPr>
        <p:txBody>
          <a:bodyPr>
            <a:noAutofit/>
          </a:bodyPr>
          <a:lstStyle/>
          <a:p>
            <a:r>
              <a:rPr lang="en-GB" sz="3600" b="1" i="1" dirty="0">
                <a:solidFill>
                  <a:schemeClr val="accent2"/>
                </a:solidFill>
              </a:rPr>
              <a:t>Cultural adaptation of the virtually delivered Diabetes Education and Self-Management for Ongoing and Newly Diagnosed (DESMOND) Newly Diagnosed and Foundation (NDF) structured education programme</a:t>
            </a:r>
            <a:br>
              <a:rPr lang="en-GB" sz="3600" b="1" i="1" dirty="0">
                <a:solidFill>
                  <a:schemeClr val="accent2"/>
                </a:solidFill>
              </a:rPr>
            </a:br>
            <a:endParaRPr lang="en-GB" sz="3600" b="1" i="1" dirty="0">
              <a:solidFill>
                <a:schemeClr val="accent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40688B-6CE9-F3F9-3F7D-503A9CADEA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21464" y="2309803"/>
            <a:ext cx="3002829" cy="4240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4343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9002" y="1725088"/>
            <a:ext cx="6567352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br>
              <a:rPr lang="en-GB" sz="1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GB" sz="19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9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9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9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Transferable skills that fit within the research and leadership pillars of practice as well as further preparing us to be evidence-based practitioners when working clinically.</a:t>
            </a:r>
            <a:br>
              <a:rPr lang="en-GB" sz="19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9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9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Increased our preparedness and readiness for post-graduate study and research.</a:t>
            </a:r>
            <a:br>
              <a:rPr lang="en-GB" sz="19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9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9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Communication with multiple different professionals and organisations, allowing for networking and access to the skills and expertise of others.</a:t>
            </a:r>
          </a:p>
          <a:p>
            <a:pPr marL="0" indent="0">
              <a:buNone/>
            </a:pPr>
            <a:endParaRPr lang="en-GB" sz="19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19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9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9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</a:t>
            </a:r>
            <a:r>
              <a:rPr lang="en-GB" sz="1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hysiotherapy</a:t>
            </a:r>
            <a:endParaRPr lang="en-GB" sz="19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9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9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leesha.naisbitt@gmail.com</a:t>
            </a:r>
            <a:r>
              <a:rPr lang="en-GB" sz="19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/ </a:t>
            </a:r>
            <a:r>
              <a:rPr lang="en-GB" sz="19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7"/>
              </a:rPr>
              <a:t>adrian.robertson@nhs.net</a:t>
            </a:r>
            <a:r>
              <a:rPr lang="en-GB" sz="19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sz="1900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</a:t>
            </a:r>
            <a:r>
              <a:rPr lang="en-GB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1</a:t>
            </a: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1</a:t>
            </a:r>
          </a:p>
        </p:txBody>
      </p:sp>
      <p:pic>
        <p:nvPicPr>
          <p:cNvPr id="13" name="Picture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352DC04-9328-86DB-A3C4-855A8765CC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401" y="2574519"/>
            <a:ext cx="5114597" cy="28798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EF4C52-2774-E24F-4167-E7D7CEAC489C}"/>
              </a:ext>
            </a:extLst>
          </p:cNvPr>
          <p:cNvSpPr txBox="1"/>
          <p:nvPr/>
        </p:nvSpPr>
        <p:spPr>
          <a:xfrm>
            <a:off x="7065724" y="5707094"/>
            <a:ext cx="61785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9"/>
              </a:rPr>
              <a:t>https://www.youtube.com/watch?v=Ex0l27Nks6I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- </a:t>
            </a:r>
            <a:endParaRPr lang="en-GB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D122AC99-BB27-E2AC-958C-5675491C6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002" y="199844"/>
            <a:ext cx="10724748" cy="1325563"/>
          </a:xfrm>
        </p:spPr>
        <p:txBody>
          <a:bodyPr>
            <a:normAutofit fontScale="90000"/>
          </a:bodyPr>
          <a:lstStyle/>
          <a:p>
            <a:r>
              <a:rPr lang="en-GB" sz="4000" b="1" i="1" dirty="0">
                <a:solidFill>
                  <a:schemeClr val="accent2"/>
                </a:solidFill>
              </a:rPr>
              <a:t>Research Placement facilitated by the University of Huddersfield in collaboration with the Mid Yorkshire NHS Hospitals Trust: student experiences. </a:t>
            </a:r>
            <a:endParaRPr lang="en-GB" b="1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1075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842199C-C565-F2F6-D8FE-A9088BC993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1525" y="324735"/>
            <a:ext cx="10515600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GB" sz="2800" dirty="0">
                <a:solidFill>
                  <a:srgbClr val="002060"/>
                </a:solidFill>
              </a:rPr>
              <a:t>Celebrating the value and impact of AHP Research and Innovation!</a:t>
            </a:r>
            <a:br>
              <a:rPr lang="en-GB" sz="2800" dirty="0">
                <a:solidFill>
                  <a:srgbClr val="002060"/>
                </a:solidFill>
              </a:rPr>
            </a:br>
            <a:r>
              <a:rPr lang="en-GB" sz="3600" b="1" dirty="0">
                <a:solidFill>
                  <a:schemeClr val="accent2"/>
                </a:solidFill>
              </a:rPr>
              <a:t>Our Virtual Poster Gallery Brochure Themes</a:t>
            </a:r>
            <a:br>
              <a:rPr lang="en-GB" sz="3600" b="1" dirty="0">
                <a:solidFill>
                  <a:schemeClr val="accent2"/>
                </a:solidFill>
              </a:rPr>
            </a:br>
            <a:r>
              <a:rPr lang="en-GB" sz="2400" b="1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9477" y="1674756"/>
            <a:ext cx="7029048" cy="4351338"/>
          </a:xfrm>
        </p:spPr>
        <p:txBody>
          <a:bodyPr>
            <a:normAutofit lnSpcReduction="10000"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endParaRPr lang="en-GB" sz="1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Evaluating student experiences and perceptions of research engagement</a:t>
            </a:r>
            <a:endParaRPr lang="en-GB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Promoting research engagement and capacity building in the wider workforce</a:t>
            </a:r>
            <a:endParaRPr lang="en-GB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Collaborative partnership working, including with service users</a:t>
            </a:r>
            <a:endParaRPr lang="en-GB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Building research capability, leadership and roles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Improving care quality &amp; service delivery</a:t>
            </a:r>
            <a:endParaRPr lang="en-GB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1CF48A03-831C-0781-D708-7EF4B8E1D079}"/>
              </a:ext>
            </a:extLst>
          </p:cNvPr>
          <p:cNvSpPr/>
          <p:nvPr/>
        </p:nvSpPr>
        <p:spPr>
          <a:xfrm>
            <a:off x="7476723" y="2434559"/>
            <a:ext cx="4495800" cy="3147091"/>
          </a:xfrm>
          <a:prstGeom prst="wedgeRoundRectCallout">
            <a:avLst>
              <a:gd name="adj1" fmla="val -61299"/>
              <a:gd name="adj2" fmla="val -32194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49F9FA-650C-6FE6-5027-1567B7F40681}"/>
              </a:ext>
            </a:extLst>
          </p:cNvPr>
          <p:cNvSpPr txBox="1"/>
          <p:nvPr/>
        </p:nvSpPr>
        <p:spPr>
          <a:xfrm>
            <a:off x="7701143" y="2903994"/>
            <a:ext cx="437713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Browse our Gallery Brochure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 the Poster ID number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View the Posters in our Virtual Gallery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</a:t>
            </a:r>
            <a:b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94164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9002" y="1932287"/>
            <a:ext cx="6567352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nfluence research and AHP career-related content delivered to pre-registration AHP students at the University of Huddersfield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G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enerated knowledge for use and implementation by academics and clinicians in pre-registration AHP students' placement provision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Created a basis which students completing subsequent research placements can build upon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P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ysiotherapy, Occupational 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herapy, Speech and Language 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herapy, Paramedic science, Podiatry, 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perating 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epartment 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Practitioners</a:t>
            </a: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leesha.naisbitt@gmail.com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/ </a:t>
            </a:r>
            <a:r>
              <a:rPr lang="en-GB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7"/>
              </a:rPr>
              <a:t>adrian.robertson@nhs.net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Poster ID: </a:t>
            </a:r>
            <a:r>
              <a:rPr lang="en-GB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4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, 1</a:t>
            </a:r>
          </a:p>
        </p:txBody>
      </p:sp>
      <p:pic>
        <p:nvPicPr>
          <p:cNvPr id="6" name="Picture 5" descr="Graphical user interface, text, application, Word&#10;&#10;Description automatically generated">
            <a:extLst>
              <a:ext uri="{FF2B5EF4-FFF2-40B4-BE49-F238E27FC236}">
                <a16:creationId xmlns:a16="http://schemas.microsoft.com/office/drawing/2014/main" id="{CE65FD48-867D-4C6E-40F4-E865C3209E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984" y="2763047"/>
            <a:ext cx="5022014" cy="28258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F51B392D-12F1-9168-A81A-A44A99357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27" y="48811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4000" b="1" i="1" dirty="0">
                <a:solidFill>
                  <a:schemeClr val="accent2"/>
                </a:solidFill>
              </a:rPr>
              <a:t>Pre-registration AHP Students and Research Careers - awareness and aspirations explored through a Questionnaire: a pilot study.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21320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9002" y="1725088"/>
            <a:ext cx="656735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Our studies build an evidence base for arts therapies service development in the NHS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PhDs provide a springboard for future large scale research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Art Therapy, Drama Therapy, Music Therapy, Dance Movement Therapy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6"/>
              </a:rPr>
              <a:t>catherine.carr6@nhs.net</a:t>
            </a: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Poster ID: </a:t>
            </a:r>
            <a:r>
              <a:rPr lang="en-GB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4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, 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F7FD3C-B557-5D39-249E-CA8494445F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5785" y="2793747"/>
            <a:ext cx="4481974" cy="3172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C62CBE7D-9F6C-5495-36D5-896710719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27" y="233826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b="1" i="1" dirty="0">
                <a:solidFill>
                  <a:schemeClr val="accent2"/>
                </a:solidFill>
              </a:rPr>
              <a:t>Arts Therapies Research in East London Foundation NHS Trust</a:t>
            </a:r>
          </a:p>
        </p:txBody>
      </p:sp>
    </p:spTree>
    <p:extLst>
      <p:ext uri="{BB962C8B-B14F-4D97-AF65-F5344CB8AC3E}">
        <p14:creationId xmlns:p14="http://schemas.microsoft.com/office/powerpoint/2010/main" val="42136945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727" y="1253331"/>
            <a:ext cx="6263239" cy="48712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Research active NMAHPPs were perceived to: </a:t>
            </a:r>
          </a:p>
          <a:p>
            <a:pPr marL="800100" lvl="1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create a positive reputation for their organisation, </a:t>
            </a:r>
          </a:p>
          <a:p>
            <a:pPr marL="800100" lvl="1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lead improvements to services, </a:t>
            </a:r>
          </a:p>
          <a:p>
            <a:pPr marL="800100" lvl="1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support local research culture, </a:t>
            </a:r>
          </a:p>
          <a:p>
            <a:pPr marL="800100" lvl="1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aid knowledge transfer and collaborations, </a:t>
            </a:r>
          </a:p>
          <a:p>
            <a:pPr marL="800100" lvl="1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promote and develop their profession</a:t>
            </a:r>
          </a:p>
          <a:p>
            <a:pPr marL="800100" lvl="1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generate research income. 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The lack of a clinical academic career structure was identified as a major challenge to sustaining these impacts. 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</a:t>
            </a:r>
            <a:r>
              <a:rPr lang="en-GB" sz="18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hysiotherapy, 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peech and Language 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herapy, 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ccupational 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herapy, 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R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adiography, 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N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ursing, 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linical 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R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esearch 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ractitioners</a:t>
            </a: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 </a:t>
            </a: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l.newington@imperial.ac.uk</a:t>
            </a:r>
            <a:endParaRPr lang="en-GB" sz="1800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Poster ID: </a:t>
            </a:r>
            <a:r>
              <a:rPr lang="en-GB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4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, </a:t>
            </a:r>
            <a:r>
              <a:rPr lang="en-GB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3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E9CC9C1-7DB4-BD96-0B9E-603B4FF2C0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2241" y="2611743"/>
            <a:ext cx="4823019" cy="34195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029B0F82-6A37-7E8D-DACD-52F085E4E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27" y="224542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b="1" i="1" dirty="0">
                <a:solidFill>
                  <a:schemeClr val="accent2"/>
                </a:solidFill>
              </a:rPr>
              <a:t>What difference do clinical academics make?</a:t>
            </a:r>
            <a:br>
              <a:rPr lang="en-GB" sz="3600" b="1" i="1" dirty="0">
                <a:solidFill>
                  <a:schemeClr val="accent2"/>
                </a:solidFill>
              </a:rPr>
            </a:br>
            <a:endParaRPr lang="en-GB" sz="3600" b="1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915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9002" y="1725088"/>
            <a:ext cx="6567352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Evaluated local AHP research culture &amp; capacity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Research mentorship to 6 AHP disciplines/teams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Successful Pre-Doc Fellowship award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6 projects with peer reviewed publications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8  clinical-research student placements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peech and Language 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herapy</a:t>
            </a: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 </a:t>
            </a: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Sophie.Chalmers@boltonft.nhs.uk</a:t>
            </a:r>
            <a:endParaRPr lang="en-GB" sz="1800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Poster ID: </a:t>
            </a:r>
            <a:r>
              <a:rPr lang="en-GB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4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, 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5A2647-8805-DBD3-99FF-9B000A8072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9325" y="2693806"/>
            <a:ext cx="5518343" cy="2904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31D0605D-24DF-B278-9E19-24B998534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27" y="48186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4000" b="1" i="1" dirty="0">
                <a:solidFill>
                  <a:schemeClr val="accent2"/>
                </a:solidFill>
              </a:rPr>
              <a:t>A partnership approach to excellence in Allied Health clinical-academic research capacity building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38692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0262" y="2255587"/>
            <a:ext cx="656735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Research capability and capacity building</a:t>
            </a:r>
            <a:b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Conducting and implementing research in practice</a:t>
            </a: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Speech and Language Therapy</a:t>
            </a: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</a:t>
            </a:r>
            <a:r>
              <a:rPr lang="en-GB" sz="1800" u="sng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6"/>
              </a:rPr>
              <a:t> helen.stringer@ncl.ac.uk</a:t>
            </a:r>
            <a:r>
              <a:rPr lang="en-GB" sz="180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r>
              <a:rPr lang="en-GB" sz="1800" dirty="0">
                <a:solidFill>
                  <a:srgbClr val="24242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on behalf of the NESLTRN Committee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Poster ID: </a:t>
            </a:r>
            <a:r>
              <a:rPr lang="en-GB" b="1" dirty="0">
                <a:solidFill>
                  <a:srgbClr val="ED7D3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4. 5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12" name="Picture 11" descr="A picture containing calendar&#10;&#10;Description automatically generated">
            <a:extLst>
              <a:ext uri="{FF2B5EF4-FFF2-40B4-BE49-F238E27FC236}">
                <a16:creationId xmlns:a16="http://schemas.microsoft.com/office/drawing/2014/main" id="{01A5B2B5-1FB0-2E65-7199-96A4C3A3A2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274849" y="2639291"/>
            <a:ext cx="4415640" cy="3137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099FCAA8-E4C6-597D-4A25-3F87CC440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27" y="274886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b="1" i="1" dirty="0">
                <a:solidFill>
                  <a:schemeClr val="accent2"/>
                </a:solidFill>
              </a:rPr>
              <a:t>The North East Speech and Language Therapy Research Network</a:t>
            </a:r>
          </a:p>
        </p:txBody>
      </p:sp>
    </p:spTree>
    <p:extLst>
      <p:ext uri="{BB962C8B-B14F-4D97-AF65-F5344CB8AC3E}">
        <p14:creationId xmlns:p14="http://schemas.microsoft.com/office/powerpoint/2010/main" val="30678349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842199C-C565-F2F6-D8FE-A9088BC993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1525" y="324735"/>
            <a:ext cx="10515600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GB" sz="2800" dirty="0">
                <a:solidFill>
                  <a:srgbClr val="002060"/>
                </a:solidFill>
              </a:rPr>
              <a:t>Celebrating the value and impact of AHP Research and Innovation!</a:t>
            </a:r>
            <a:br>
              <a:rPr lang="en-GB" sz="2800" dirty="0">
                <a:solidFill>
                  <a:srgbClr val="002060"/>
                </a:solidFill>
              </a:rPr>
            </a:br>
            <a:r>
              <a:rPr lang="en-GB" sz="3600" b="1" dirty="0">
                <a:solidFill>
                  <a:schemeClr val="accent2"/>
                </a:solidFill>
              </a:rPr>
              <a:t>Our Virtual Poster Gallery Brochure Themes</a:t>
            </a:r>
            <a:br>
              <a:rPr lang="en-GB" sz="3600" b="1" dirty="0">
                <a:solidFill>
                  <a:schemeClr val="accent2"/>
                </a:solidFill>
              </a:rPr>
            </a:br>
            <a:r>
              <a:rPr lang="en-GB" sz="2400" b="1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9477" y="1674756"/>
            <a:ext cx="7029048" cy="4351338"/>
          </a:xfrm>
        </p:spPr>
        <p:txBody>
          <a:bodyPr>
            <a:normAutofit lnSpcReduction="10000"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endParaRPr lang="en-GB" sz="1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Evaluating student experiences and perceptions of research engagement</a:t>
            </a:r>
            <a:endParaRPr lang="en-GB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Promoting research engagement and capacity building in the wider workforce</a:t>
            </a:r>
            <a:endParaRPr lang="en-GB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Collaborative partnership working, including with service users</a:t>
            </a:r>
            <a:endParaRPr lang="en-GB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Building research capability, leadership and roles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GB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Improving care quality &amp; service delivery</a:t>
            </a:r>
            <a:endParaRPr lang="en-GB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1CF48A03-831C-0781-D708-7EF4B8E1D079}"/>
              </a:ext>
            </a:extLst>
          </p:cNvPr>
          <p:cNvSpPr/>
          <p:nvPr/>
        </p:nvSpPr>
        <p:spPr>
          <a:xfrm>
            <a:off x="7476723" y="2434559"/>
            <a:ext cx="4495800" cy="3147091"/>
          </a:xfrm>
          <a:prstGeom prst="wedgeRoundRectCallout">
            <a:avLst>
              <a:gd name="adj1" fmla="val -61299"/>
              <a:gd name="adj2" fmla="val -32194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49F9FA-650C-6FE6-5027-1567B7F40681}"/>
              </a:ext>
            </a:extLst>
          </p:cNvPr>
          <p:cNvSpPr txBox="1"/>
          <p:nvPr/>
        </p:nvSpPr>
        <p:spPr>
          <a:xfrm>
            <a:off x="7701143" y="2903994"/>
            <a:ext cx="437713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Browse our Gallery Brochure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 the Poster ID number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View the Posters in our Virtual Gallery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</a:t>
            </a:r>
            <a:b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62977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5643" y="1744276"/>
            <a:ext cx="6360308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irst review to explore existing evidence of dramatherapy for children and young people’s experience of emotional distress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Highlights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key areas in which dramatherapy may be a potentially useful treatment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Illustrates existing methodological challenges in dramatherapy research and makes useful recommendations for future studies which seek to develop the evidence base of the field</a:t>
            </a: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Drama Therapy</a:t>
            </a: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u="sng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hlinkClick r:id="rId6"/>
              </a:rPr>
              <a:t>elliekeiller@msn.com</a:t>
            </a:r>
            <a:endParaRPr lang="en-GB" sz="1800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96975" y="1644939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</a:t>
            </a:r>
            <a:r>
              <a:rPr lang="en-GB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5</a:t>
            </a: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1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071AA5-6AC3-94BA-6982-CC4204A317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6111636" y="2502544"/>
            <a:ext cx="4559114" cy="3213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35687330-DE72-C84A-FDEB-D92133693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779" y="418742"/>
            <a:ext cx="10515600" cy="1325563"/>
          </a:xfrm>
        </p:spPr>
        <p:txBody>
          <a:bodyPr>
            <a:noAutofit/>
          </a:bodyPr>
          <a:lstStyle/>
          <a:p>
            <a:r>
              <a:rPr lang="en-GB" sz="3600" b="1" i="1" dirty="0">
                <a:solidFill>
                  <a:schemeClr val="accent2"/>
                </a:solidFill>
              </a:rPr>
              <a:t>A systematic review of dramatherapy interventions used to alleviate emotional distress and support the well-being of children and young people aged 8 to 18 years old</a:t>
            </a:r>
            <a:br>
              <a:rPr lang="en-GB" sz="3600" b="1" i="1" dirty="0">
                <a:solidFill>
                  <a:schemeClr val="accent2"/>
                </a:solidFill>
              </a:rPr>
            </a:br>
            <a:endParaRPr lang="en-GB" sz="3600" b="1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3999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9567" y="1403623"/>
            <a:ext cx="6567352" cy="46828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a typeface="Times New Roman" panose="02020603050405020304" pitchFamily="18" charset="0"/>
              </a:rPr>
              <a:t>Share the drivers for change in practice – enhancing knowledge and skills of all staff managing people with spinal cord injury across the patient pathway</a:t>
            </a:r>
            <a:br>
              <a:rPr lang="en-GB" sz="1800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a typeface="Times New Roman" panose="02020603050405020304" pitchFamily="18" charset="0"/>
              </a:rPr>
              <a:t>Introduce an online learning platform that serves as a repository for standards, clinical guidelines and education resources</a:t>
            </a:r>
            <a:br>
              <a:rPr lang="en-GB" sz="1800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a typeface="Times New Roman" panose="02020603050405020304" pitchFamily="18" charset="0"/>
              </a:rPr>
              <a:t>Create Communities of Practice to enable best practice and sustained change</a:t>
            </a:r>
            <a:br>
              <a:rPr lang="en-GB" sz="1800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br>
              <a:rPr lang="en-GB" sz="1800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Speech and Language Therapy, Physiotherapy</a:t>
            </a:r>
            <a:endParaRPr lang="en-GB" sz="18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ea typeface="Times New Roman" panose="02020603050405020304" pitchFamily="18" charset="0"/>
              </a:rPr>
              <a:t>Contact: </a:t>
            </a:r>
            <a:r>
              <a:rPr lang="en-GB" sz="1800" u="sng" dirty="0">
                <a:solidFill>
                  <a:srgbClr val="0000FF"/>
                </a:solidFill>
                <a:effectLst/>
                <a:ea typeface="Calibri" panose="020F0502020204030204" pitchFamily="34" charset="0"/>
                <a:hlinkClick r:id="rId6"/>
              </a:rPr>
              <a:t>Jackie.mcrae1@nhs.net</a:t>
            </a:r>
            <a:endParaRPr lang="en-GB" sz="1800" dirty="0"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96975" y="1644939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</a:t>
            </a:r>
            <a:r>
              <a:rPr lang="en-GB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5</a:t>
            </a: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2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59B2D968-FB15-2BA1-F8B2-D3CD01A13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567" y="28364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4000" b="1" i="1" dirty="0">
                <a:solidFill>
                  <a:schemeClr val="accent2"/>
                </a:solidFill>
              </a:rPr>
              <a:t>The London Spinal Cord Injury (SCI) Education Programme: Enhancing education for all</a:t>
            </a:r>
            <a:br>
              <a:rPr lang="en-GB" dirty="0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E4D128-CB6C-C172-B2BD-C04D188BFD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5659" y="1540523"/>
            <a:ext cx="3182667" cy="46828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82048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9567" y="1403624"/>
            <a:ext cx="6567352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br>
              <a:rPr lang="en-GB" sz="1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Outcome measures for patient self-report post-surgery were developed and refined 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Strabismus surgery for psychosocial reasons reported greater improvements postoperatively than were measured clinically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Further multi-centre collaborative research is planned 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Orthoptists, Psychology, Public Health</a:t>
            </a: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K.Hanna2@liverpool.ac.uk</a:t>
            </a:r>
            <a:endParaRPr lang="en-GB" sz="1800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96975" y="1644939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</a:t>
            </a:r>
            <a:r>
              <a:rPr lang="en-GB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5</a:t>
            </a: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3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91274FA2-5B1E-5229-88DE-F277AC545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" y="28947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4000" b="1" i="1" dirty="0">
                <a:solidFill>
                  <a:schemeClr val="accent2"/>
                </a:solidFill>
              </a:rPr>
              <a:t>What changes do patients report after strabismus surgery for planned psychosocial benefit?</a:t>
            </a:r>
            <a:br>
              <a:rPr lang="en-GB" dirty="0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D6FD09-4EE9-CC22-D126-C87ADF5F12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95986" y="2682966"/>
            <a:ext cx="4706048" cy="31411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7869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9002" y="1725088"/>
            <a:ext cx="656735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1800" b="1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Adopt robust research approaches to evaluate and understand experiences of student Operating Department Practitioners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Identify contributing patterns of Student Operating  Department Practitioner attrition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Develop strategies to reduce attrition within Pre-Registration Operating Department Practitioner Programmes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Operating Department Practitioners</a:t>
            </a: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mike.donnellon@codp.org.uk</a:t>
            </a: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</a:t>
            </a:r>
            <a:r>
              <a:rPr lang="en-GB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1</a:t>
            </a: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7226AE6-BEB7-59C5-9826-F032CA8C7E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6087" y="2644272"/>
            <a:ext cx="5246911" cy="2933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F396025-0C3B-3982-15E2-42B49B979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002" y="365125"/>
            <a:ext cx="11124798" cy="1325563"/>
          </a:xfrm>
        </p:spPr>
        <p:txBody>
          <a:bodyPr>
            <a:normAutofit fontScale="90000"/>
          </a:bodyPr>
          <a:lstStyle/>
          <a:p>
            <a:r>
              <a:rPr lang="en-GB" sz="4000" b="1" i="1" dirty="0">
                <a:solidFill>
                  <a:schemeClr val="accent2"/>
                </a:solidFill>
              </a:rPr>
              <a:t>Not Staying the Course: What can be made of attrition within Pre-Registration Operating Department Practitioner Programmes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13465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7344" y="1560908"/>
            <a:ext cx="656735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Evaluation of dietitian-led webinars demonstrated clinical benefit of digital resources (webinars) which are freely available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Improved patient outcomes (gastrointestinal symptoms)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increased clinician time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Provided timely and reliable information for patients.</a:t>
            </a: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Dietetics</a:t>
            </a: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Y.Jeanes@roehampton.ac.uk</a:t>
            </a: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96975" y="1644939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</a:t>
            </a:r>
            <a:r>
              <a:rPr lang="en-GB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5</a:t>
            </a: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4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4485E3E-85FA-B2DB-AA7C-89338E3FF1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4681" y="1644939"/>
            <a:ext cx="3254768" cy="4678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08A8E638-A33D-1D01-C27E-46B5CF6A8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344" y="19645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4000" b="1" i="1" dirty="0">
                <a:solidFill>
                  <a:schemeClr val="accent2"/>
                </a:solidFill>
              </a:rPr>
              <a:t>Dietitian-led webinars: A positive impact on patient symptoms, knowledge and behaviour. 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62753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8551" y="1642821"/>
            <a:ext cx="656735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Engaging the whole person within Dramatherapy promotes stronger sense of self and understanding of emotion that is expressed through the eating disorder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Evidence for an overall improvement of patient wellbeing at 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the end of the intervention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Drama Psychotherapy</a:t>
            </a: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rose.sadowski@nhs.net</a:t>
            </a: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96975" y="1644939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</a:t>
            </a:r>
            <a:r>
              <a:rPr lang="en-GB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5</a:t>
            </a: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05444D-16D9-D207-8EDD-213DC9C98B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1719" y="1644939"/>
            <a:ext cx="3067590" cy="435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83678AAB-9F2D-523D-5CB9-E6683EAD2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27" y="45349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4000" b="1" i="1" dirty="0">
                <a:solidFill>
                  <a:schemeClr val="accent2"/>
                </a:solidFill>
              </a:rPr>
              <a:t>When Words Are Not Enough:</a:t>
            </a:r>
            <a:br>
              <a:rPr lang="en-GB" sz="4000" b="1" i="1" dirty="0">
                <a:solidFill>
                  <a:schemeClr val="accent2"/>
                </a:solidFill>
              </a:rPr>
            </a:br>
            <a:r>
              <a:rPr lang="en-GB" sz="4000" b="1" i="1" dirty="0">
                <a:solidFill>
                  <a:schemeClr val="accent2"/>
                </a:solidFill>
              </a:rPr>
              <a:t>Dramatherapy Intervention at STEPS Eating Disorder Service: A Brief Overview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27367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9567" y="1932287"/>
            <a:ext cx="656735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ea typeface="Times New Roman" panose="02020603050405020304" pitchFamily="18" charset="0"/>
              </a:rPr>
            </a:br>
            <a:br>
              <a:rPr lang="en-GB" sz="1800" b="1" dirty="0">
                <a:solidFill>
                  <a:schemeClr val="accent2"/>
                </a:solidFill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a typeface="Times New Roman" panose="02020603050405020304" pitchFamily="18" charset="0"/>
              </a:rPr>
              <a:t>Insights into workforce perceptions of delivering complex services</a:t>
            </a:r>
            <a:br>
              <a:rPr lang="en-GB" sz="1800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a typeface="Times New Roman" panose="02020603050405020304" pitchFamily="18" charset="0"/>
              </a:rPr>
              <a:t>Evidence of the impact on staff teams of service delivery changes</a:t>
            </a:r>
            <a:br>
              <a:rPr lang="en-GB" sz="1800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br>
              <a:rPr lang="en-GB" sz="1800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br>
              <a:rPr lang="en-GB" sz="1800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0" indent="0">
              <a:buSzPts val="1000"/>
              <a:buNone/>
              <a:tabLst>
                <a:tab pos="457200" algn="l"/>
              </a:tabLst>
            </a:pPr>
            <a:r>
              <a:rPr lang="en-GB" sz="1800" b="1" dirty="0">
                <a:solidFill>
                  <a:schemeClr val="accent2"/>
                </a:solidFill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ea typeface="Times New Roman" panose="02020603050405020304" pitchFamily="18" charset="0"/>
              </a:rPr>
              <a:t>Radiography, Sonography</a:t>
            </a:r>
            <a:endParaRPr lang="en-GB" sz="18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ea typeface="Times New Roman" panose="02020603050405020304" pitchFamily="18" charset="0"/>
              </a:rPr>
              <a:t>Contact: </a:t>
            </a:r>
            <a:r>
              <a:rPr lang="en-GB" sz="1800" u="sng" dirty="0">
                <a:solidFill>
                  <a:srgbClr val="000000"/>
                </a:solidFill>
                <a:effectLst/>
                <a:ea typeface="Calibri" panose="020F0502020204030204" pitchFamily="34" charset="0"/>
                <a:hlinkClick r:id="rId6"/>
              </a:rPr>
              <a:t>christina.malamateniou@city.ac.uk</a:t>
            </a:r>
            <a:endParaRPr lang="en-GB" sz="1800" dirty="0"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96975" y="1644939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</a:t>
            </a:r>
            <a:r>
              <a:rPr lang="en-GB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5</a:t>
            </a: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6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E09C1CBD-DED0-2FF8-0660-32B7EAE23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567" y="50404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4000" b="1" i="1" dirty="0">
                <a:solidFill>
                  <a:schemeClr val="accent2"/>
                </a:solidFill>
              </a:rPr>
              <a:t>The impact of the COVID-19 pandemic on clinical guidance, risk assessment and support for UK obstetric sonographers</a:t>
            </a:r>
            <a:br>
              <a:rPr lang="en-GB" dirty="0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36DAC7-9C23-EF37-1D1F-A4DB712EF8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1342" y="1606467"/>
            <a:ext cx="3342562" cy="47474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49782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0517" y="1644939"/>
            <a:ext cx="656735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Impact on services demonstrating benefit of orthotists involvement in post-stroke rehabilitation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Benefit for research on clinical practice leading to patient benefit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Prosthetists, Orthotists</a:t>
            </a: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6"/>
              </a:rPr>
              <a:t>Miriam.Golding-Day@bapo.com</a:t>
            </a: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96975" y="1644939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</a:t>
            </a:r>
            <a:r>
              <a:rPr lang="en-GB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5</a:t>
            </a: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7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88F8CFC0-1757-B5E2-8941-989A33B28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45" y="198718"/>
            <a:ext cx="10515600" cy="1325563"/>
          </a:xfrm>
        </p:spPr>
        <p:txBody>
          <a:bodyPr/>
          <a:lstStyle/>
          <a:p>
            <a:r>
              <a:rPr lang="en-GB" sz="3600" b="1" i="1" dirty="0">
                <a:solidFill>
                  <a:schemeClr val="accent2"/>
                </a:solidFill>
              </a:rPr>
              <a:t>Orthotic Treatment - Stroke Rehabilitation</a:t>
            </a:r>
            <a:br>
              <a:rPr lang="en-GB" dirty="0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726098-C09B-C86F-47A8-CA7804F76B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2241" y="1343818"/>
            <a:ext cx="3569939" cy="5070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560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0992" y="1528187"/>
            <a:ext cx="656735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Effective multi-professional and cross-sector collaborative partnership working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Adaptations to management processes for workplace strategy 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to encourage healthy lifestyles in the sector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Adoption into the lorry drivers’ compulsory Continued Professional Competence training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Physiotherapy, Dietetics, Logistics company managers </a:t>
            </a:r>
            <a:endParaRPr lang="en-GB" sz="1800" b="1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6"/>
              </a:rPr>
              <a:t>Vicki.Johnson@uhl-tr.nhs.uk</a:t>
            </a:r>
            <a:r>
              <a:rPr lang="en-GB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96975" y="1644939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</a:t>
            </a:r>
            <a:r>
              <a:rPr lang="en-GB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5</a:t>
            </a: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8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32474E32-31FE-0F0E-DDFC-24E5F28C5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27" y="27958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4000" b="1" i="1" dirty="0">
                <a:solidFill>
                  <a:schemeClr val="accent2"/>
                </a:solidFill>
              </a:rPr>
              <a:t>A Structured Health Intervention For Truckers (SHIFT)</a:t>
            </a:r>
            <a:br>
              <a:rPr lang="en-GB" dirty="0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7080F1-E631-594E-AC52-101C1A85B9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6192" y="1456418"/>
            <a:ext cx="3355441" cy="4766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52511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975" y="2819400"/>
            <a:ext cx="6567352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 new training programme to augment biopsychosocial osteopathic care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Opportunity for osteopaths in practice to engage in research evaluating the effectiveness of osteopathic care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SzPts val="1000"/>
              <a:buNone/>
              <a:tabLst>
                <a:tab pos="457200" algn="l"/>
              </a:tabLst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Osteopathy</a:t>
            </a:r>
            <a:endParaRPr lang="en-GB" sz="1800" b="1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6"/>
              </a:rPr>
              <a:t>jerry.draper-rodi@uco.ac.uk</a:t>
            </a:r>
            <a:r>
              <a:rPr lang="en-GB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n-GB" sz="1800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96975" y="1644939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</a:t>
            </a:r>
            <a:r>
              <a:rPr lang="en-GB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5</a:t>
            </a: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9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B385CA-AB50-4EDD-F905-0170F8EA6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5" y="1033577"/>
            <a:ext cx="10515600" cy="1325563"/>
          </a:xfrm>
        </p:spPr>
        <p:txBody>
          <a:bodyPr>
            <a:noAutofit/>
          </a:bodyPr>
          <a:lstStyle/>
          <a:p>
            <a:r>
              <a:rPr lang="en-GB" sz="3600" b="1" i="1" dirty="0">
                <a:solidFill>
                  <a:schemeClr val="accent2"/>
                </a:solidFill>
              </a:rPr>
              <a:t>OSCAR (Osteopathic Single Case Research)</a:t>
            </a:r>
            <a:br>
              <a:rPr lang="en-GB" sz="3600" b="1" i="1" dirty="0">
                <a:solidFill>
                  <a:schemeClr val="accent2"/>
                </a:solidFill>
              </a:rPr>
            </a:br>
            <a:r>
              <a:rPr lang="en-GB" sz="3600" b="1" i="1" dirty="0">
                <a:solidFill>
                  <a:schemeClr val="accent2"/>
                </a:solidFill>
              </a:rPr>
              <a:t>Effects of standard and </a:t>
            </a:r>
            <a:r>
              <a:rPr lang="en-GB" sz="3600" b="1" i="1" dirty="0" err="1">
                <a:solidFill>
                  <a:schemeClr val="accent2"/>
                </a:solidFill>
              </a:rPr>
              <a:t>biopsychosocially</a:t>
            </a:r>
            <a:r>
              <a:rPr lang="en-GB" sz="3600" b="1" i="1" dirty="0">
                <a:solidFill>
                  <a:schemeClr val="accent2"/>
                </a:solidFill>
              </a:rPr>
              <a:t>-informed osteopathic management for patients with non-specific low back pain: protocol for a single case experimental design (SCED)</a:t>
            </a:r>
            <a:br>
              <a:rPr lang="en-GB" sz="3600" b="1" i="1" dirty="0">
                <a:solidFill>
                  <a:schemeClr val="accent2"/>
                </a:solidFill>
              </a:rPr>
            </a:br>
            <a:endParaRPr lang="en-GB" sz="3600" b="1" i="1" dirty="0">
              <a:solidFill>
                <a:schemeClr val="accent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46EC79-ED85-8405-B23B-AB67140C1F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5454" y="2271957"/>
            <a:ext cx="2862872" cy="4038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21020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9567" y="1403624"/>
            <a:ext cx="6567352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br>
              <a:rPr lang="en-GB" sz="1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 Core Outcome Set (COS) to drive collection of data from children with speech sound disorder in receipt of speech and language therapy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 Big Data set across UK services which can be used in investigations into effectiveness and efficiency of different treatments and patterns of service delivery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An important blueprint for research to develop COS for other patient populations in receipt of speech and language therapy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SzPts val="1000"/>
              <a:buNone/>
              <a:tabLst>
                <a:tab pos="457200" algn="l"/>
              </a:tabLst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Speech and Language Therapy, Health Psychology </a:t>
            </a: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pl-PL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6"/>
              </a:rPr>
              <a:t>Sam.Burr@nbt.nhs.uk</a:t>
            </a:r>
            <a:r>
              <a:rPr lang="en-GB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n-GB" sz="1800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20775" y="1644939"/>
            <a:ext cx="16354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</a:t>
            </a:r>
            <a:r>
              <a:rPr lang="en-GB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5</a:t>
            </a: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10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97FB0A84-583E-B131-4940-487BED4DB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567" y="48705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4000" b="1" i="1" dirty="0">
                <a:solidFill>
                  <a:schemeClr val="accent2"/>
                </a:solidFill>
              </a:rPr>
              <a:t>Maximising the Impact of Speech and Language Therapy for children with Speech Sound Disorder (MISLToe_SSD)</a:t>
            </a:r>
            <a:br>
              <a:rPr lang="en-GB" dirty="0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621FD9-C740-D897-747A-CB0E374445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71028" y="1932287"/>
            <a:ext cx="3105638" cy="435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838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9002" y="1725088"/>
            <a:ext cx="6567352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Experiential learning of research processes 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Analysis and interpretation of research data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First prize for research posters at European Society of Medical Oncology 2018 and UK Cancer and Data Outcomes conference 2018</a:t>
            </a: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Speech and Language Therapy</a:t>
            </a: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alessianicotera86@gmail.com</a:t>
            </a: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</a:t>
            </a:r>
            <a:r>
              <a:rPr lang="en-GB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1</a:t>
            </a: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067994-B1A7-A67E-6312-68E21F50BF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8750" y="1748496"/>
            <a:ext cx="3249285" cy="4635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6C83CDF9-5C8F-641E-C044-9AEA9A34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27" y="220594"/>
            <a:ext cx="11124798" cy="1325563"/>
          </a:xfrm>
        </p:spPr>
        <p:txBody>
          <a:bodyPr>
            <a:normAutofit/>
          </a:bodyPr>
          <a:lstStyle/>
          <a:p>
            <a:r>
              <a:rPr lang="it-IT" sz="3600" b="1" i="1" dirty="0">
                <a:solidFill>
                  <a:schemeClr val="accent2"/>
                </a:solidFill>
              </a:rPr>
              <a:t>La nostra esperienza di tirocinio nel campo della ricerca</a:t>
            </a:r>
            <a:br>
              <a:rPr lang="it-IT" sz="3600" b="1" i="1" dirty="0">
                <a:solidFill>
                  <a:schemeClr val="accent2"/>
                </a:solidFill>
              </a:rPr>
            </a:br>
            <a:r>
              <a:rPr lang="it-IT" sz="3600" b="1" i="1" dirty="0">
                <a:solidFill>
                  <a:schemeClr val="accent2"/>
                </a:solidFill>
              </a:rPr>
              <a:t>(Our research internship experience)</a:t>
            </a:r>
            <a:endParaRPr lang="en-GB" sz="3600" b="1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698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9002" y="1725088"/>
            <a:ext cx="6567352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Innovative placement to attract hard to recruit students 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Quick turnaround of service improvement work 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Improved links with HEI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Podiatry</a:t>
            </a: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Grace.Messenger@ncic.nhs.uk</a:t>
            </a: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</a:t>
            </a:r>
            <a:r>
              <a:rPr lang="en-GB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1</a:t>
            </a: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4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7491E50-63CF-1C09-341F-5B234632E9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5159" y="1636350"/>
            <a:ext cx="3179318" cy="452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7E4CB5AC-A7A4-F0D9-690C-1172477EC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27" y="59824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b="1" i="1" dirty="0">
                <a:solidFill>
                  <a:schemeClr val="accent2"/>
                </a:solidFill>
              </a:rPr>
              <a:t>Innovative Podiatry student placements </a:t>
            </a:r>
          </a:p>
        </p:txBody>
      </p:sp>
    </p:spTree>
    <p:extLst>
      <p:ext uri="{BB962C8B-B14F-4D97-AF65-F5344CB8AC3E}">
        <p14:creationId xmlns:p14="http://schemas.microsoft.com/office/powerpoint/2010/main" val="3904878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727" y="1786255"/>
            <a:ext cx="6567352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br>
              <a:rPr lang="it-IT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Hosting and supporting AHP students within different settings such as research, can help develop their research skills and engage them in different avenues of practice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Physio students developed a poster as part of their placement 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to help assess effectiveness of interventions and help tailor interventions to individual needs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Physiotherapy</a:t>
            </a: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6"/>
              </a:rPr>
              <a:t>Vicki.Johnson@uhl-tr.nhs.uk</a:t>
            </a:r>
            <a:r>
              <a:rPr lang="en-GB" sz="18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</a:t>
            </a:r>
            <a:r>
              <a:rPr lang="en-GB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1</a:t>
            </a: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BCFCB5-D9C8-CB36-D5B8-1B5EF7464B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6312" y="1884388"/>
            <a:ext cx="3184528" cy="4508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68360459-7B4D-7987-CAD5-3188BDC5E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27" y="62261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b="1" i="1" dirty="0">
                <a:solidFill>
                  <a:schemeClr val="accent2"/>
                </a:solidFill>
              </a:rPr>
              <a:t>Patient Activation Measure – a student led review of a clinical resource</a:t>
            </a:r>
          </a:p>
        </p:txBody>
      </p:sp>
    </p:spTree>
    <p:extLst>
      <p:ext uri="{BB962C8B-B14F-4D97-AF65-F5344CB8AC3E}">
        <p14:creationId xmlns:p14="http://schemas.microsoft.com/office/powerpoint/2010/main" val="3884482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727" y="1786255"/>
            <a:ext cx="656735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Value &amp; Impact of AHP engagement:</a:t>
            </a:r>
            <a:b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Insights to student experiences during extreme periods of pressure in health and social care services</a:t>
            </a:r>
            <a:b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Understanding students’ support needs for ongoing challenging periods in service delivery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Professions: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Physiotherapy</a:t>
            </a:r>
            <a:endParaRPr lang="en-GB" sz="1800" b="1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Contact: </a:t>
            </a:r>
            <a:r>
              <a:rPr lang="en-GB" sz="18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6"/>
              </a:rPr>
              <a:t>s.j.ryan@brighton.ac.uk</a:t>
            </a:r>
            <a:r>
              <a:rPr lang="en-GB" sz="18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/ </a:t>
            </a:r>
            <a:r>
              <a:rPr lang="en-GB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7"/>
              </a:rPr>
              <a:t>T.Haghighi1@uni.brighton.ac.uk</a:t>
            </a:r>
            <a:r>
              <a:rPr lang="en-GB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EFF1968-5FA0-1547-BCC2-F863C5E80C4B}"/>
              </a:ext>
            </a:extLst>
          </p:cNvPr>
          <p:cNvSpPr/>
          <p:nvPr/>
        </p:nvSpPr>
        <p:spPr>
          <a:xfrm>
            <a:off x="10256435" y="1403624"/>
            <a:ext cx="1542648" cy="851963"/>
          </a:xfrm>
          <a:prstGeom prst="wedgeRoundRectCallout">
            <a:avLst>
              <a:gd name="adj1" fmla="val -50955"/>
              <a:gd name="adj2" fmla="val 84132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CE25A-966E-2E1B-5DFD-0E1F6732F345}"/>
              </a:ext>
            </a:extLst>
          </p:cNvPr>
          <p:cNvSpPr txBox="1"/>
          <p:nvPr/>
        </p:nvSpPr>
        <p:spPr>
          <a:xfrm>
            <a:off x="10256435" y="1629007"/>
            <a:ext cx="1542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Poster ID: </a:t>
            </a:r>
            <a:r>
              <a:rPr lang="en-GB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1</a:t>
            </a: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6</a:t>
            </a:r>
          </a:p>
        </p:txBody>
      </p:sp>
      <p:pic>
        <p:nvPicPr>
          <p:cNvPr id="14" name="Picture 1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4E9B4F1-E3CE-88A8-5DE7-05827F2D75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125" y="2654148"/>
            <a:ext cx="4572000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E58346A9-D2EB-8928-FE11-772EDF65A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27" y="104163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b="1" i="1" dirty="0">
                <a:solidFill>
                  <a:schemeClr val="accent2"/>
                </a:solidFill>
              </a:rPr>
              <a:t>COVID-19: Physiotherapy Students’ experiences during practice placements in the United Kingdom</a:t>
            </a:r>
          </a:p>
        </p:txBody>
      </p:sp>
    </p:spTree>
    <p:extLst>
      <p:ext uri="{BB962C8B-B14F-4D97-AF65-F5344CB8AC3E}">
        <p14:creationId xmlns:p14="http://schemas.microsoft.com/office/powerpoint/2010/main" val="3823381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842199C-C565-F2F6-D8FE-A9088BC993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1525" y="324735"/>
            <a:ext cx="10515600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GB" sz="2800" dirty="0">
                <a:solidFill>
                  <a:srgbClr val="002060"/>
                </a:solidFill>
              </a:rPr>
              <a:t>Celebrating the value and impact of AHP Research and Innovation!</a:t>
            </a:r>
            <a:br>
              <a:rPr lang="en-GB" sz="2800" dirty="0">
                <a:solidFill>
                  <a:srgbClr val="002060"/>
                </a:solidFill>
              </a:rPr>
            </a:br>
            <a:r>
              <a:rPr lang="en-GB" sz="3600" b="1" dirty="0">
                <a:solidFill>
                  <a:schemeClr val="accent2"/>
                </a:solidFill>
              </a:rPr>
              <a:t>Our Virtual Poster Gallery Brochure Themes</a:t>
            </a:r>
            <a:br>
              <a:rPr lang="en-GB" sz="3600" b="1" dirty="0">
                <a:solidFill>
                  <a:schemeClr val="accent2"/>
                </a:solidFill>
              </a:rPr>
            </a:br>
            <a:r>
              <a:rPr lang="en-GB" sz="2400" b="1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7240-3E35-D957-6D88-3C506B34A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9477" y="1674756"/>
            <a:ext cx="7029048" cy="4351338"/>
          </a:xfrm>
        </p:spPr>
        <p:txBody>
          <a:bodyPr>
            <a:normAutofit lnSpcReduction="10000"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endParaRPr lang="en-GB" sz="1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Evaluating student experiences and perceptions of research engagement</a:t>
            </a:r>
            <a:endParaRPr lang="en-GB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b="1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Promoting research engagement and capacity building in the wider workforce</a:t>
            </a:r>
            <a:endParaRPr lang="en-GB" b="1" dirty="0">
              <a:solidFill>
                <a:schemeClr val="accent5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Collaborative partnership working, including with service users</a:t>
            </a:r>
            <a:endParaRPr lang="en-GB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Building research capability, leadership and roles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Improving care quality &amp; service delivery</a:t>
            </a:r>
            <a:endParaRPr lang="en-GB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1CF48A03-831C-0781-D708-7EF4B8E1D079}"/>
              </a:ext>
            </a:extLst>
          </p:cNvPr>
          <p:cNvSpPr/>
          <p:nvPr/>
        </p:nvSpPr>
        <p:spPr>
          <a:xfrm>
            <a:off x="7476723" y="2434559"/>
            <a:ext cx="4495800" cy="3147091"/>
          </a:xfrm>
          <a:prstGeom prst="wedgeRoundRectCallout">
            <a:avLst>
              <a:gd name="adj1" fmla="val -61299"/>
              <a:gd name="adj2" fmla="val -32194"/>
              <a:gd name="adj3" fmla="val 16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49F9FA-650C-6FE6-5027-1567B7F40681}"/>
              </a:ext>
            </a:extLst>
          </p:cNvPr>
          <p:cNvSpPr txBox="1"/>
          <p:nvPr/>
        </p:nvSpPr>
        <p:spPr>
          <a:xfrm>
            <a:off x="7701143" y="2903994"/>
            <a:ext cx="437713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Browse our Gallery Brochure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 the Poster ID number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View the Posters in our Virtual Gallery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</a:t>
            </a:r>
            <a:b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700448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e325815-d345-452f-adf5-1853ee279d7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2DF659397A1146852D77F8E702FC9C" ma:contentTypeVersion="14" ma:contentTypeDescription="Create a new document." ma:contentTypeScope="" ma:versionID="fee8bed5872fd816415d8fa19ee1b2b5">
  <xsd:schema xmlns:xsd="http://www.w3.org/2001/XMLSchema" xmlns:xs="http://www.w3.org/2001/XMLSchema" xmlns:p="http://schemas.microsoft.com/office/2006/metadata/properties" xmlns:ns3="6e325815-d345-452f-adf5-1853ee279d7d" xmlns:ns4="306405c8-d811-45cd-a1ad-383a48315093" targetNamespace="http://schemas.microsoft.com/office/2006/metadata/properties" ma:root="true" ma:fieldsID="e5c71196e6d4fc415237ed20ec216816" ns3:_="" ns4:_="">
    <xsd:import namespace="6e325815-d345-452f-adf5-1853ee279d7d"/>
    <xsd:import namespace="306405c8-d811-45cd-a1ad-383a4831509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MediaServiceOCR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325815-d345-452f-adf5-1853ee279d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6405c8-d811-45cd-a1ad-383a4831509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9A5E2F6-1E61-483D-AF75-ADE67C13CAA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7E0435-7177-410F-AE82-55CC8ED6FBC4}">
  <ds:schemaRefs>
    <ds:schemaRef ds:uri="http://schemas.microsoft.com/office/infopath/2007/PartnerControls"/>
    <ds:schemaRef ds:uri="306405c8-d811-45cd-a1ad-383a48315093"/>
    <ds:schemaRef ds:uri="http://www.w3.org/XML/1998/namespac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6e325815-d345-452f-adf5-1853ee279d7d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254EA40E-F473-4B9F-8933-F58D3DA68E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e325815-d345-452f-adf5-1853ee279d7d"/>
    <ds:schemaRef ds:uri="306405c8-d811-45cd-a1ad-383a483150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3126</TotalTime>
  <Words>4049</Words>
  <Application>Microsoft Office PowerPoint</Application>
  <PresentationFormat>Widescreen</PresentationFormat>
  <Paragraphs>447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3" baseType="lpstr">
      <vt:lpstr>Arial</vt:lpstr>
      <vt:lpstr>Calibri</vt:lpstr>
      <vt:lpstr>Calibri Light</vt:lpstr>
      <vt:lpstr>Helvetica</vt:lpstr>
      <vt:lpstr>Symbol</vt:lpstr>
      <vt:lpstr>Wingdings</vt:lpstr>
      <vt:lpstr>1_Office Theme</vt:lpstr>
      <vt:lpstr>Celebrating the value and impact of AHP Research and Innovation! Our Virtual Poster Gallery Brochure Themes  </vt:lpstr>
      <vt:lpstr>Celebrating the value and impact of AHP Research and Innovation! Our Virtual Poster Gallery Brochure Themes  </vt:lpstr>
      <vt:lpstr>Research Placement facilitated by the University of Huddersfield in collaboration with the Mid Yorkshire NHS Hospitals Trust: student experiences. </vt:lpstr>
      <vt:lpstr>Not Staying the Course: What can be made of attrition within Pre-Registration Operating Department Practitioner Programmes</vt:lpstr>
      <vt:lpstr>La nostra esperienza di tirocinio nel campo della ricerca (Our research internship experience)</vt:lpstr>
      <vt:lpstr>Innovative Podiatry student placements </vt:lpstr>
      <vt:lpstr>Patient Activation Measure – a student led review of a clinical resource</vt:lpstr>
      <vt:lpstr>COVID-19: Physiotherapy Students’ experiences during practice placements in the United Kingdom</vt:lpstr>
      <vt:lpstr>Celebrating the value and impact of AHP Research and Innovation! Our Virtual Poster Gallery Brochure Themes  </vt:lpstr>
      <vt:lpstr>Remote delivery options for self-management programmes for patients with COPD during the COVID-19 pandemic. Uptake, completion and clinical outcomes. </vt:lpstr>
      <vt:lpstr>Allied Health Professionals’ Perceptions of Research in the United Kingdom National Health Service: a survey of research capacity and culture</vt:lpstr>
      <vt:lpstr>Research Survey for NMAHP+ in Cumbria, Northumberland, Tyne &amp; Wear (CNTW) 2022 </vt:lpstr>
      <vt:lpstr>Understanding research capacity and activity across Allied Health Professionals in a local NHS Trust </vt:lpstr>
      <vt:lpstr>4Ps Researcher Development Programme: Building research capacity for AHPs and the wider workforce </vt:lpstr>
      <vt:lpstr>Embedding research into Allied Health Professional roles within an ICU setting </vt:lpstr>
      <vt:lpstr>Ten Top Tips for Implementing the Allied Health Professions Research and Innovation Strategy for England in the North East and North Cumbria </vt:lpstr>
      <vt:lpstr>Healthcare Professionals in Research: Facebook Community </vt:lpstr>
      <vt:lpstr>The feasibility and acceptability of neurologic music therapy in subacute neurorehabilitation and mood outcomes for patients </vt:lpstr>
      <vt:lpstr>Celebrating the value and impact of AHP Research and Innovation! Our Virtual Poster Gallery Brochure Themes  </vt:lpstr>
      <vt:lpstr>What matters most: person-centred community physiotherapy  </vt:lpstr>
      <vt:lpstr> Reflections on involvement in health research: a qualitative interview study with NMAHPP research participants and patient advisors </vt:lpstr>
      <vt:lpstr>MuSICCA: The Music therapy Sensory Instrument for Cognition, Consciousness and Awareness  </vt:lpstr>
      <vt:lpstr>Development and preliminary evaluation of an exercise-based telerehabilitation intervention for people with severe haemophilia  </vt:lpstr>
      <vt:lpstr>Operating Department Practitioners’ (ODP) Experiences of Leadership in a Surgical Multi Professional Team. </vt:lpstr>
      <vt:lpstr>Using the Behaviour Change Wheel to discover barriers and enablers for engaging Early Childhood Educators in partnership working with Speech and Language Therapy Services </vt:lpstr>
      <vt:lpstr>Orthotic Treatment - The Diabetic Foot </vt:lpstr>
      <vt:lpstr>Using systems thinking to explore research capacity building in AHPs</vt:lpstr>
      <vt:lpstr>Identifying patients’ views on using PROMs in clinical practice</vt:lpstr>
      <vt:lpstr>Cultural adaptation of the virtually delivered Diabetes Education and Self-Management for Ongoing and Newly Diagnosed (DESMOND) Newly Diagnosed and Foundation (NDF) structured education programme </vt:lpstr>
      <vt:lpstr>Celebrating the value and impact of AHP Research and Innovation! Our Virtual Poster Gallery Brochure Themes  </vt:lpstr>
      <vt:lpstr>Pre-registration AHP Students and Research Careers - awareness and aspirations explored through a Questionnaire: a pilot study. </vt:lpstr>
      <vt:lpstr>Arts Therapies Research in East London Foundation NHS Trust</vt:lpstr>
      <vt:lpstr>What difference do clinical academics make? </vt:lpstr>
      <vt:lpstr>A partnership approach to excellence in Allied Health clinical-academic research capacity building </vt:lpstr>
      <vt:lpstr>The North East Speech and Language Therapy Research Network</vt:lpstr>
      <vt:lpstr>Celebrating the value and impact of AHP Research and Innovation! Our Virtual Poster Gallery Brochure Themes  </vt:lpstr>
      <vt:lpstr>A systematic review of dramatherapy interventions used to alleviate emotional distress and support the well-being of children and young people aged 8 to 18 years old </vt:lpstr>
      <vt:lpstr>The London Spinal Cord Injury (SCI) Education Programme: Enhancing education for all </vt:lpstr>
      <vt:lpstr>What changes do patients report after strabismus surgery for planned psychosocial benefit? </vt:lpstr>
      <vt:lpstr>Dietitian-led webinars: A positive impact on patient symptoms, knowledge and behaviour.  </vt:lpstr>
      <vt:lpstr>When Words Are Not Enough: Dramatherapy Intervention at STEPS Eating Disorder Service: A Brief Overview </vt:lpstr>
      <vt:lpstr>The impact of the COVID-19 pandemic on clinical guidance, risk assessment and support for UK obstetric sonographers </vt:lpstr>
      <vt:lpstr>Orthotic Treatment - Stroke Rehabilitation </vt:lpstr>
      <vt:lpstr>A Structured Health Intervention For Truckers (SHIFT) </vt:lpstr>
      <vt:lpstr>OSCAR (Osteopathic Single Case Research) Effects of standard and biopsychosocially-informed osteopathic management for patients with non-specific low back pain: protocol for a single case experimental design (SCED) </vt:lpstr>
      <vt:lpstr>Maximising the Impact of Speech and Language Therapy for children with Speech Sound Disorder (MISLToe_SSD)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Celebrating the value and impact of AHP Research and Innovation! Resources Round-Up</dc:title>
  <dc:creator>Hazel Roddam</dc:creator>
  <cp:lastModifiedBy>Jackson Dempsey</cp:lastModifiedBy>
  <cp:revision>8</cp:revision>
  <dcterms:created xsi:type="dcterms:W3CDTF">2022-12-21T10:56:42Z</dcterms:created>
  <dcterms:modified xsi:type="dcterms:W3CDTF">2023-01-23T17:58:18Z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0x0101000F2DF659397A1146852D77F8E702FC9C</vt:lpwstr>
  </property>
</Properties>
</file>