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8" r:id="rId2"/>
    <p:sldId id="299" r:id="rId3"/>
    <p:sldId id="279" r:id="rId4"/>
    <p:sldId id="296" r:id="rId5"/>
    <p:sldId id="280" r:id="rId6"/>
    <p:sldId id="292" r:id="rId7"/>
    <p:sldId id="298" r:id="rId8"/>
    <p:sldId id="273" r:id="rId9"/>
    <p:sldId id="297" r:id="rId10"/>
    <p:sldId id="282" r:id="rId11"/>
    <p:sldId id="295" r:id="rId12"/>
    <p:sldId id="274" r:id="rId13"/>
    <p:sldId id="277" r:id="rId14"/>
    <p:sldId id="283" r:id="rId15"/>
    <p:sldId id="281" r:id="rId16"/>
    <p:sldId id="271" r:id="rId17"/>
    <p:sldId id="284" r:id="rId18"/>
    <p:sldId id="285" r:id="rId19"/>
    <p:sldId id="270" r:id="rId20"/>
    <p:sldId id="276" r:id="rId21"/>
    <p:sldId id="291" r:id="rId22"/>
    <p:sldId id="294" r:id="rId23"/>
    <p:sldId id="293" r:id="rId24"/>
    <p:sldId id="288" r:id="rId25"/>
    <p:sldId id="275" r:id="rId26"/>
    <p:sldId id="289" r:id="rId27"/>
    <p:sldId id="287" r:id="rId28"/>
    <p:sldId id="290" r:id="rId29"/>
    <p:sldId id="286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C80606F-F5F9-4B4C-8B31-79275A7A9A10}" v="10" dt="2023-01-13T14:34:31.03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5" d="100"/>
          <a:sy n="75" d="100"/>
        </p:scale>
        <p:origin x="8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microsoft.com/office/2015/10/relationships/revisionInfo" Target="revisionInfo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14BFE-C154-4735-BB95-1092CE698E09}" type="datetimeFigureOut">
              <a:rPr lang="en-GB" smtClean="0"/>
              <a:t>23/01/2023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E38E1-4BEE-4A31-930A-795EB13FE5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45684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14BFE-C154-4735-BB95-1092CE698E09}" type="datetimeFigureOut">
              <a:rPr lang="en-GB" smtClean="0"/>
              <a:t>23/01/2023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E38E1-4BEE-4A31-930A-795EB13FE5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42310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14BFE-C154-4735-BB95-1092CE698E09}" type="datetimeFigureOut">
              <a:rPr lang="en-GB" smtClean="0"/>
              <a:t>23/01/2023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E38E1-4BEE-4A31-930A-795EB13FE5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46011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14BFE-C154-4735-BB95-1092CE698E09}" type="datetimeFigureOut">
              <a:rPr lang="en-GB" smtClean="0"/>
              <a:t>23/01/2023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E38E1-4BEE-4A31-930A-795EB13FE5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06269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14BFE-C154-4735-BB95-1092CE698E09}" type="datetimeFigureOut">
              <a:rPr lang="en-GB" smtClean="0"/>
              <a:t>23/01/2023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E38E1-4BEE-4A31-930A-795EB13FE5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10413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14BFE-C154-4735-BB95-1092CE698E09}" type="datetimeFigureOut">
              <a:rPr lang="en-GB" smtClean="0"/>
              <a:t>23/01/2023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E38E1-4BEE-4A31-930A-795EB13FE5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8721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14BFE-C154-4735-BB95-1092CE698E09}" type="datetimeFigureOut">
              <a:rPr lang="en-GB" smtClean="0"/>
              <a:t>23/01/2023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E38E1-4BEE-4A31-930A-795EB13FE5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17761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14BFE-C154-4735-BB95-1092CE698E09}" type="datetimeFigureOut">
              <a:rPr lang="en-GB" smtClean="0"/>
              <a:t>23/01/2023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E38E1-4BEE-4A31-930A-795EB13FE5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32178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14BFE-C154-4735-BB95-1092CE698E09}" type="datetimeFigureOut">
              <a:rPr lang="en-GB" smtClean="0"/>
              <a:t>23/01/2023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E38E1-4BEE-4A31-930A-795EB13FE5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86277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14BFE-C154-4735-BB95-1092CE698E09}" type="datetimeFigureOut">
              <a:rPr lang="en-GB" smtClean="0"/>
              <a:t>23/01/2023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E38E1-4BEE-4A31-930A-795EB13FE5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99414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14BFE-C154-4735-BB95-1092CE698E09}" type="datetimeFigureOut">
              <a:rPr lang="en-GB" smtClean="0"/>
              <a:t>23/01/2023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E38E1-4BEE-4A31-930A-795EB13FE5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7498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14BFE-C154-4735-BB95-1092CE698E09}" type="datetimeFigureOut">
              <a:rPr lang="en-GB" smtClean="0"/>
              <a:t>23/01/2023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8E38E1-4BEE-4A31-930A-795EB13FE5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8151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4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3.png"/><Relationship Id="rId7" Type="http://schemas.openxmlformats.org/officeDocument/2006/relationships/image" Target="../media/image2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3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9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3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1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3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3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5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3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publications.coventry.ac.uk/index.php/pblh/index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3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8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4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1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4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3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3.png"/><Relationship Id="rId7" Type="http://schemas.openxmlformats.org/officeDocument/2006/relationships/image" Target="../media/image4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7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4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8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5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0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2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3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4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5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3.png"/><Relationship Id="rId7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3.png"/><Relationship Id="rId7" Type="http://schemas.openxmlformats.org/officeDocument/2006/relationships/image" Target="../media/image2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ww.rcot.co.uk/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595420B-2F07-679A-B719-67EFCE349A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5645" y="6242125"/>
            <a:ext cx="1176596" cy="6158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F0E4C36-8B38-BA1A-5886-280621216D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8326" y="6223374"/>
            <a:ext cx="2019947" cy="5390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AD2C0F2-8F64-152E-DCD3-DD4815608F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727" y="6283625"/>
            <a:ext cx="1836993" cy="51455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A37B815-40B1-07DB-4108-7111899C04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66437" y="18255"/>
            <a:ext cx="1325563" cy="1325563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C842199C-C565-F2F6-D8FE-A9088BC9937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2000" y="158894"/>
            <a:ext cx="10515600" cy="108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800"/>
              </a:spcAft>
            </a:pPr>
            <a:r>
              <a:rPr lang="en-GB" sz="2800" dirty="0">
                <a:solidFill>
                  <a:srgbClr val="002060"/>
                </a:solidFill>
              </a:rPr>
              <a:t>Celebrating the value and impact of AHP Research and Innovation!</a:t>
            </a:r>
            <a:br>
              <a:rPr lang="en-GB" sz="2800" dirty="0">
                <a:solidFill>
                  <a:srgbClr val="002060"/>
                </a:solidFill>
              </a:rPr>
            </a:br>
            <a:r>
              <a:rPr lang="en-GB" b="1" dirty="0">
                <a:solidFill>
                  <a:schemeClr val="accent2"/>
                </a:solidFill>
              </a:rPr>
              <a:t>Resources Round-Up</a:t>
            </a:r>
          </a:p>
        </p:txBody>
      </p:sp>
      <p:pic>
        <p:nvPicPr>
          <p:cNvPr id="5" name="Picture 4" descr="Text&#10;&#10;Description automatically generated with low confidence">
            <a:extLst>
              <a:ext uri="{FF2B5EF4-FFF2-40B4-BE49-F238E27FC236}">
                <a16:creationId xmlns:a16="http://schemas.microsoft.com/office/drawing/2014/main" id="{C096157F-86B9-555E-8C48-EBCEC29CA27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069" y="1343818"/>
            <a:ext cx="9309188" cy="4597130"/>
          </a:xfrm>
          <a:prstGeom prst="rect">
            <a:avLst/>
          </a:prstGeom>
          <a:ln w="44450">
            <a:solidFill>
              <a:schemeClr val="accent2"/>
            </a:solidFill>
          </a:ln>
        </p:spPr>
      </p:pic>
      <p:sp>
        <p:nvSpPr>
          <p:cNvPr id="12" name="Speech Bubble: Rectangle with Corners Rounded 11">
            <a:extLst>
              <a:ext uri="{FF2B5EF4-FFF2-40B4-BE49-F238E27FC236}">
                <a16:creationId xmlns:a16="http://schemas.microsoft.com/office/drawing/2014/main" id="{8BD42993-AE76-1CDB-3156-E83AE57B058F}"/>
              </a:ext>
            </a:extLst>
          </p:cNvPr>
          <p:cNvSpPr/>
          <p:nvPr/>
        </p:nvSpPr>
        <p:spPr>
          <a:xfrm>
            <a:off x="9225280" y="1795532"/>
            <a:ext cx="2722651" cy="3979545"/>
          </a:xfrm>
          <a:prstGeom prst="wedgeRoundRectCallout">
            <a:avLst>
              <a:gd name="adj1" fmla="val -69341"/>
              <a:gd name="adj2" fmla="val -25555"/>
              <a:gd name="adj3" fmla="val 16667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News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Resources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200" dirty="0">
                <a:solidFill>
                  <a:prstClr val="white"/>
                </a:solidFill>
                <a:latin typeface="Calibri" panose="020F0502020204030204"/>
              </a:rPr>
              <a:t>Networks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Events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200" dirty="0">
                <a:solidFill>
                  <a:prstClr val="white"/>
                </a:solidFill>
                <a:latin typeface="Calibri" panose="020F0502020204030204"/>
              </a:rPr>
              <a:t>Publications</a:t>
            </a: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49670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595420B-2F07-679A-B719-67EFCE349A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5645" y="6242125"/>
            <a:ext cx="1176596" cy="6158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F0E4C36-8B38-BA1A-5886-280621216D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8326" y="6223374"/>
            <a:ext cx="2019947" cy="5390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AD2C0F2-8F64-152E-DCD3-DD4815608F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727" y="6283625"/>
            <a:ext cx="1836993" cy="51455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A37B815-40B1-07DB-4108-7111899C04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66437" y="18255"/>
            <a:ext cx="1325563" cy="1325563"/>
          </a:xfrm>
          <a:prstGeom prst="rect">
            <a:avLst/>
          </a:prstGeom>
        </p:spPr>
      </p:pic>
      <p:pic>
        <p:nvPicPr>
          <p:cNvPr id="5" name="Picture 4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DD0EEE4D-B968-4EEE-662A-76A46553030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536" y="522850"/>
            <a:ext cx="7070543" cy="309492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10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C50CF06C-3536-F03F-D50D-08D1306D4B0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9113" y="3233264"/>
            <a:ext cx="4959605" cy="252108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Speech Bubble: Rectangle with Corners Rounded 11">
            <a:extLst>
              <a:ext uri="{FF2B5EF4-FFF2-40B4-BE49-F238E27FC236}">
                <a16:creationId xmlns:a16="http://schemas.microsoft.com/office/drawing/2014/main" id="{8BD42993-AE76-1CDB-3156-E83AE57B058F}"/>
              </a:ext>
            </a:extLst>
          </p:cNvPr>
          <p:cNvSpPr/>
          <p:nvPr/>
        </p:nvSpPr>
        <p:spPr>
          <a:xfrm>
            <a:off x="7805346" y="1364456"/>
            <a:ext cx="4143725" cy="1089529"/>
          </a:xfrm>
          <a:prstGeom prst="wedgeRoundRectCallout">
            <a:avLst>
              <a:gd name="adj1" fmla="val 431"/>
              <a:gd name="adj2" fmla="val 93942"/>
              <a:gd name="adj3" fmla="val 16667"/>
            </a:avLst>
          </a:prstGeom>
          <a:noFill/>
          <a:ln w="508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4FD2D6C-F2B0-0715-F438-BD151911E635}"/>
              </a:ext>
            </a:extLst>
          </p:cNvPr>
          <p:cNvSpPr txBox="1"/>
          <p:nvPr/>
        </p:nvSpPr>
        <p:spPr>
          <a:xfrm>
            <a:off x="8046386" y="1700978"/>
            <a:ext cx="390268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https://library.nhs.uk/knowledgehub/</a:t>
            </a:r>
          </a:p>
        </p:txBody>
      </p:sp>
    </p:spTree>
    <p:extLst>
      <p:ext uri="{BB962C8B-B14F-4D97-AF65-F5344CB8AC3E}">
        <p14:creationId xmlns:p14="http://schemas.microsoft.com/office/powerpoint/2010/main" val="39163215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595420B-2F07-679A-B719-67EFCE349A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5645" y="6242125"/>
            <a:ext cx="1176596" cy="6158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F0E4C36-8B38-BA1A-5886-280621216D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8326" y="6223374"/>
            <a:ext cx="2019947" cy="5390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AD2C0F2-8F64-152E-DCD3-DD4815608F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727" y="6283625"/>
            <a:ext cx="1836993" cy="51455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A37B815-40B1-07DB-4108-7111899C04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66437" y="18255"/>
            <a:ext cx="1325563" cy="1325563"/>
          </a:xfrm>
          <a:prstGeom prst="rect">
            <a:avLst/>
          </a:prstGeom>
        </p:spPr>
      </p:pic>
      <p:pic>
        <p:nvPicPr>
          <p:cNvPr id="3" name="Picture 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1291F3F5-71E8-083B-42DD-AE200719897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126" y="368162"/>
            <a:ext cx="6771141" cy="4668257"/>
          </a:xfrm>
          <a:prstGeom prst="rect">
            <a:avLst/>
          </a:prstGeom>
        </p:spPr>
      </p:pic>
      <p:sp>
        <p:nvSpPr>
          <p:cNvPr id="6" name="Speech Bubble: Rectangle with Corners Rounded 5">
            <a:extLst>
              <a:ext uri="{FF2B5EF4-FFF2-40B4-BE49-F238E27FC236}">
                <a16:creationId xmlns:a16="http://schemas.microsoft.com/office/drawing/2014/main" id="{DBF227C2-6419-1A52-B2B3-2C72B6E526D0}"/>
              </a:ext>
            </a:extLst>
          </p:cNvPr>
          <p:cNvSpPr/>
          <p:nvPr/>
        </p:nvSpPr>
        <p:spPr>
          <a:xfrm>
            <a:off x="7575997" y="4061506"/>
            <a:ext cx="3811147" cy="1949825"/>
          </a:xfrm>
          <a:prstGeom prst="wedgeRoundRectCallout">
            <a:avLst>
              <a:gd name="adj1" fmla="val -70256"/>
              <a:gd name="adj2" fmla="val -32816"/>
              <a:gd name="adj3" fmla="val 16667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https://twitter.com/ClinAcSLT</a:t>
            </a:r>
          </a:p>
        </p:txBody>
      </p:sp>
      <p:pic>
        <p:nvPicPr>
          <p:cNvPr id="14" name="Picture 13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369347FC-ECD1-501F-47FE-26E16B66DA7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4868" y="1389563"/>
            <a:ext cx="5085006" cy="2116412"/>
          </a:xfrm>
          <a:prstGeom prst="rect">
            <a:avLst/>
          </a:prstGeom>
        </p:spPr>
      </p:pic>
      <p:pic>
        <p:nvPicPr>
          <p:cNvPr id="17" name="Picture 16" descr="Diagram, venn diagram&#10;&#10;Description automatically generated">
            <a:extLst>
              <a:ext uri="{FF2B5EF4-FFF2-40B4-BE49-F238E27FC236}">
                <a16:creationId xmlns:a16="http://schemas.microsoft.com/office/drawing/2014/main" id="{13CC41F8-6B57-B883-E0FE-90C6DFA979F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2241" y="2833532"/>
            <a:ext cx="1131136" cy="958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0528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595420B-2F07-679A-B719-67EFCE349A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5645" y="6242125"/>
            <a:ext cx="1176596" cy="6158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F0E4C36-8B38-BA1A-5886-280621216D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8326" y="6223374"/>
            <a:ext cx="2019947" cy="5390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AD2C0F2-8F64-152E-DCD3-DD4815608F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727" y="6283625"/>
            <a:ext cx="1836993" cy="51455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A37B815-40B1-07DB-4108-7111899C04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66437" y="18255"/>
            <a:ext cx="1325563" cy="1325563"/>
          </a:xfrm>
          <a:prstGeom prst="rect">
            <a:avLst/>
          </a:prstGeom>
        </p:spPr>
      </p:pic>
      <p:sp>
        <p:nvSpPr>
          <p:cNvPr id="12" name="Speech Bubble: Rectangle with Corners Rounded 11">
            <a:extLst>
              <a:ext uri="{FF2B5EF4-FFF2-40B4-BE49-F238E27FC236}">
                <a16:creationId xmlns:a16="http://schemas.microsoft.com/office/drawing/2014/main" id="{8BD42993-AE76-1CDB-3156-E83AE57B058F}"/>
              </a:ext>
            </a:extLst>
          </p:cNvPr>
          <p:cNvSpPr/>
          <p:nvPr/>
        </p:nvSpPr>
        <p:spPr>
          <a:xfrm>
            <a:off x="387549" y="1098894"/>
            <a:ext cx="3422451" cy="2673006"/>
          </a:xfrm>
          <a:prstGeom prst="wedgeRoundRectCallout">
            <a:avLst>
              <a:gd name="adj1" fmla="val 65534"/>
              <a:gd name="adj2" fmla="val -23496"/>
              <a:gd name="adj3" fmla="val 16667"/>
            </a:avLst>
          </a:pr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https://www.vitae.ac.uk/doing-research/toolkits-to-enable-managers-to-support-the-development-and-progression-of-early-career-researchers</a:t>
            </a:r>
          </a:p>
        </p:txBody>
      </p:sp>
      <p:pic>
        <p:nvPicPr>
          <p:cNvPr id="11" name="Content Placeholder 10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752AA404-F10E-E45C-2D96-6D0BCC4B2BB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7455" y="252411"/>
            <a:ext cx="5181526" cy="563438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Picture 13" descr="A picture containing shape&#10;&#10;Description automatically generated">
            <a:extLst>
              <a:ext uri="{FF2B5EF4-FFF2-40B4-BE49-F238E27FC236}">
                <a16:creationId xmlns:a16="http://schemas.microsoft.com/office/drawing/2014/main" id="{29C0AACB-719A-A8E8-AD0A-491A010F00C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8774" y="4838989"/>
            <a:ext cx="2152761" cy="104780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560281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595420B-2F07-679A-B719-67EFCE349A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5645" y="6242125"/>
            <a:ext cx="1176596" cy="6158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F0E4C36-8B38-BA1A-5886-280621216D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8326" y="6223374"/>
            <a:ext cx="2019947" cy="5390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AD2C0F2-8F64-152E-DCD3-DD4815608F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727" y="6283625"/>
            <a:ext cx="1836993" cy="51455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A37B815-40B1-07DB-4108-7111899C04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66437" y="18255"/>
            <a:ext cx="1325563" cy="1325563"/>
          </a:xfrm>
          <a:prstGeom prst="rect">
            <a:avLst/>
          </a:prstGeom>
        </p:spPr>
      </p:pic>
      <p:pic>
        <p:nvPicPr>
          <p:cNvPr id="14" name="Picture 13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0508F2ED-C7CD-0E32-4763-EE5832B4C55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919" y="461575"/>
            <a:ext cx="7728627" cy="3509587"/>
          </a:xfrm>
          <a:prstGeom prst="rect">
            <a:avLst/>
          </a:prstGeom>
          <a:ln>
            <a:solidFill>
              <a:srgbClr val="FFFFFF">
                <a:alpha val="53000"/>
              </a:srgbClr>
            </a:solidFill>
          </a:ln>
        </p:spPr>
      </p:pic>
      <p:pic>
        <p:nvPicPr>
          <p:cNvPr id="18" name="Picture 17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D884A3E0-B435-4125-D325-65E2C58F1FB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3876" y="2323733"/>
            <a:ext cx="6471658" cy="3294857"/>
          </a:xfrm>
          <a:prstGeom prst="rect">
            <a:avLst/>
          </a:prstGeom>
        </p:spPr>
      </p:pic>
      <p:sp>
        <p:nvSpPr>
          <p:cNvPr id="12" name="Speech Bubble: Rectangle with Corners Rounded 11">
            <a:extLst>
              <a:ext uri="{FF2B5EF4-FFF2-40B4-BE49-F238E27FC236}">
                <a16:creationId xmlns:a16="http://schemas.microsoft.com/office/drawing/2014/main" id="{8BD42993-AE76-1CDB-3156-E83AE57B058F}"/>
              </a:ext>
            </a:extLst>
          </p:cNvPr>
          <p:cNvSpPr/>
          <p:nvPr/>
        </p:nvSpPr>
        <p:spPr>
          <a:xfrm>
            <a:off x="7962862" y="1113619"/>
            <a:ext cx="3410523" cy="2107827"/>
          </a:xfrm>
          <a:prstGeom prst="wedgeRoundRectCallout">
            <a:avLst>
              <a:gd name="adj1" fmla="val -61626"/>
              <a:gd name="adj2" fmla="val -26667"/>
              <a:gd name="adj3" fmla="val 16667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https://cahpr.csp.org.uk/</a:t>
            </a:r>
          </a:p>
        </p:txBody>
      </p:sp>
    </p:spTree>
    <p:extLst>
      <p:ext uri="{BB962C8B-B14F-4D97-AF65-F5344CB8AC3E}">
        <p14:creationId xmlns:p14="http://schemas.microsoft.com/office/powerpoint/2010/main" val="31388512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595420B-2F07-679A-B719-67EFCE349A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5645" y="6242125"/>
            <a:ext cx="1176596" cy="6158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F0E4C36-8B38-BA1A-5886-280621216D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8326" y="6223374"/>
            <a:ext cx="2019947" cy="5390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AD2C0F2-8F64-152E-DCD3-DD4815608F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727" y="6283625"/>
            <a:ext cx="1836993" cy="51455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A37B815-40B1-07DB-4108-7111899C04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66437" y="18255"/>
            <a:ext cx="1325563" cy="1325563"/>
          </a:xfrm>
          <a:prstGeom prst="rect">
            <a:avLst/>
          </a:prstGeom>
        </p:spPr>
      </p:pic>
      <p:sp>
        <p:nvSpPr>
          <p:cNvPr id="12" name="Speech Bubble: Rectangle with Corners Rounded 11">
            <a:extLst>
              <a:ext uri="{FF2B5EF4-FFF2-40B4-BE49-F238E27FC236}">
                <a16:creationId xmlns:a16="http://schemas.microsoft.com/office/drawing/2014/main" id="{8BD42993-AE76-1CDB-3156-E83AE57B058F}"/>
              </a:ext>
            </a:extLst>
          </p:cNvPr>
          <p:cNvSpPr/>
          <p:nvPr/>
        </p:nvSpPr>
        <p:spPr>
          <a:xfrm>
            <a:off x="5972175" y="4089282"/>
            <a:ext cx="5352118" cy="1198833"/>
          </a:xfrm>
          <a:prstGeom prst="wedgeRoundRectCallout">
            <a:avLst>
              <a:gd name="adj1" fmla="val -21631"/>
              <a:gd name="adj2" fmla="val -88359"/>
              <a:gd name="adj3" fmla="val 16667"/>
            </a:avLst>
          </a:pr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https://naep-uk.org/</a:t>
            </a:r>
          </a:p>
        </p:txBody>
      </p:sp>
      <p:pic>
        <p:nvPicPr>
          <p:cNvPr id="6" name="Picture 5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AF492EF2-605B-6A35-3F2C-411984B4BD7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5988" y="1534820"/>
            <a:ext cx="6759085" cy="1940345"/>
          </a:xfrm>
          <a:prstGeom prst="rect">
            <a:avLst/>
          </a:prstGeom>
        </p:spPr>
      </p:pic>
      <p:pic>
        <p:nvPicPr>
          <p:cNvPr id="15" name="Picture 14" descr="Graphical user interface&#10;&#10;Description automatically generated">
            <a:extLst>
              <a:ext uri="{FF2B5EF4-FFF2-40B4-BE49-F238E27FC236}">
                <a16:creationId xmlns:a16="http://schemas.microsoft.com/office/drawing/2014/main" id="{73B24F5A-99C3-C4B4-CEAF-BA393EB04DE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927" y="455717"/>
            <a:ext cx="4841347" cy="5446515"/>
          </a:xfrm>
          <a:prstGeom prst="rect">
            <a:avLst/>
          </a:prstGeom>
          <a:ln w="66675"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37958570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595420B-2F07-679A-B719-67EFCE349A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5645" y="6242125"/>
            <a:ext cx="1176596" cy="6158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F0E4C36-8B38-BA1A-5886-280621216D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8326" y="6223374"/>
            <a:ext cx="2019947" cy="5390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AD2C0F2-8F64-152E-DCD3-DD4815608F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727" y="6283625"/>
            <a:ext cx="1836993" cy="51455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A37B815-40B1-07DB-4108-7111899C04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66437" y="18255"/>
            <a:ext cx="1325563" cy="1325563"/>
          </a:xfrm>
          <a:prstGeom prst="rect">
            <a:avLst/>
          </a:prstGeom>
        </p:spPr>
      </p:pic>
      <p:sp>
        <p:nvSpPr>
          <p:cNvPr id="12" name="Speech Bubble: Rectangle with Corners Rounded 11">
            <a:extLst>
              <a:ext uri="{FF2B5EF4-FFF2-40B4-BE49-F238E27FC236}">
                <a16:creationId xmlns:a16="http://schemas.microsoft.com/office/drawing/2014/main" id="{8BD42993-AE76-1CDB-3156-E83AE57B058F}"/>
              </a:ext>
            </a:extLst>
          </p:cNvPr>
          <p:cNvSpPr/>
          <p:nvPr/>
        </p:nvSpPr>
        <p:spPr>
          <a:xfrm>
            <a:off x="7029509" y="1304443"/>
            <a:ext cx="4473388" cy="3657600"/>
          </a:xfrm>
          <a:prstGeom prst="wedgeRoundRectCallout">
            <a:avLst>
              <a:gd name="adj1" fmla="val -60994"/>
              <a:gd name="adj2" fmla="val -22684"/>
              <a:gd name="adj3" fmla="val 16667"/>
            </a:avLst>
          </a:pr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https://www.vitae.ac.uk/doing-research/toolkits-developing-sustaining-researcher-networks</a:t>
            </a:r>
          </a:p>
        </p:txBody>
      </p:sp>
      <p:pic>
        <p:nvPicPr>
          <p:cNvPr id="6" name="Content Placeholder 5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7814E4CF-9EAD-6EFA-A679-AAA1BBE0925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0644" y="541962"/>
            <a:ext cx="4624139" cy="518256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081362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595420B-2F07-679A-B719-67EFCE349A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5645" y="6242125"/>
            <a:ext cx="1176596" cy="6158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F0E4C36-8B38-BA1A-5886-280621216D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8326" y="6223374"/>
            <a:ext cx="2019947" cy="5390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AD2C0F2-8F64-152E-DCD3-DD4815608F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727" y="6283625"/>
            <a:ext cx="1836993" cy="51455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A37B815-40B1-07DB-4108-7111899C04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66437" y="18255"/>
            <a:ext cx="1325563" cy="1325563"/>
          </a:xfrm>
          <a:prstGeom prst="rect">
            <a:avLst/>
          </a:prstGeom>
        </p:spPr>
      </p:pic>
      <p:sp>
        <p:nvSpPr>
          <p:cNvPr id="12" name="Speech Bubble: Rectangle with Corners Rounded 11">
            <a:extLst>
              <a:ext uri="{FF2B5EF4-FFF2-40B4-BE49-F238E27FC236}">
                <a16:creationId xmlns:a16="http://schemas.microsoft.com/office/drawing/2014/main" id="{8BD42993-AE76-1CDB-3156-E83AE57B058F}"/>
              </a:ext>
            </a:extLst>
          </p:cNvPr>
          <p:cNvSpPr/>
          <p:nvPr/>
        </p:nvSpPr>
        <p:spPr>
          <a:xfrm>
            <a:off x="8217279" y="2058768"/>
            <a:ext cx="3418367" cy="3657600"/>
          </a:xfrm>
          <a:prstGeom prst="wedgeRoundRectCallout">
            <a:avLst>
              <a:gd name="adj1" fmla="val -49496"/>
              <a:gd name="adj2" fmla="val -55358"/>
              <a:gd name="adj3" fmla="val 16667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https://www.youtube.com/watch?v=FYMIH_scvBo</a:t>
            </a:r>
          </a:p>
        </p:txBody>
      </p:sp>
      <p:pic>
        <p:nvPicPr>
          <p:cNvPr id="6" name="Content Placeholder 5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7E01E260-78F1-D718-02A5-DFF6AA5E8AE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624" y="588110"/>
            <a:ext cx="7399244" cy="450457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792745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595420B-2F07-679A-B719-67EFCE349A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5645" y="6242125"/>
            <a:ext cx="1176596" cy="6158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F0E4C36-8B38-BA1A-5886-280621216D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8326" y="6223374"/>
            <a:ext cx="2019947" cy="5390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AD2C0F2-8F64-152E-DCD3-DD4815608F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727" y="6283625"/>
            <a:ext cx="1836993" cy="51455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A37B815-40B1-07DB-4108-7111899C04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66437" y="18255"/>
            <a:ext cx="1325563" cy="1325563"/>
          </a:xfrm>
          <a:prstGeom prst="rect">
            <a:avLst/>
          </a:prstGeom>
        </p:spPr>
      </p:pic>
      <p:sp>
        <p:nvSpPr>
          <p:cNvPr id="12" name="Speech Bubble: Rectangle with Corners Rounded 11">
            <a:extLst>
              <a:ext uri="{FF2B5EF4-FFF2-40B4-BE49-F238E27FC236}">
                <a16:creationId xmlns:a16="http://schemas.microsoft.com/office/drawing/2014/main" id="{8BD42993-AE76-1CDB-3156-E83AE57B058F}"/>
              </a:ext>
            </a:extLst>
          </p:cNvPr>
          <p:cNvSpPr/>
          <p:nvPr/>
        </p:nvSpPr>
        <p:spPr>
          <a:xfrm>
            <a:off x="5741370" y="1121102"/>
            <a:ext cx="5326929" cy="1325563"/>
          </a:xfrm>
          <a:prstGeom prst="wedgeRoundRectCallout">
            <a:avLst>
              <a:gd name="adj1" fmla="val -58398"/>
              <a:gd name="adj2" fmla="val 23817"/>
              <a:gd name="adj3" fmla="val 16667"/>
            </a:avLst>
          </a:pr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hlinkClick r:id="rId6"/>
              </a:rPr>
              <a:t>https://publications.coventry.ac.uk/index.php/pblh/index</a:t>
            </a:r>
            <a:endParaRPr lang="en-US" sz="32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FBF6B33-F55D-5712-38C6-DDBEB4B6BA7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5368" y="495710"/>
            <a:ext cx="4461763" cy="450872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Content Placeholder 7">
            <a:extLst>
              <a:ext uri="{FF2B5EF4-FFF2-40B4-BE49-F238E27FC236}">
                <a16:creationId xmlns:a16="http://schemas.microsoft.com/office/drawing/2014/main" id="{6AF0E456-8A30-3D8A-E9AC-D403FA8A57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15645" y="2750074"/>
            <a:ext cx="6364795" cy="2951178"/>
          </a:xfrm>
        </p:spPr>
        <p:txBody>
          <a:bodyPr>
            <a:normAutofit/>
          </a:bodyPr>
          <a:lstStyle/>
          <a:p>
            <a:r>
              <a:rPr lang="en-GB" dirty="0"/>
              <a:t>Forum for dialogue around research into practice-based learning. </a:t>
            </a:r>
            <a:endParaRPr lang="en-US" dirty="0"/>
          </a:p>
          <a:p>
            <a:r>
              <a:rPr lang="en-US" dirty="0"/>
              <a:t>International editorial team </a:t>
            </a:r>
          </a:p>
          <a:p>
            <a:r>
              <a:rPr lang="en-US" dirty="0"/>
              <a:t>Hosted on the Open Journal System (OJS) </a:t>
            </a:r>
          </a:p>
          <a:p>
            <a:r>
              <a:rPr lang="en-US" dirty="0"/>
              <a:t>Free to read and to publish</a:t>
            </a:r>
          </a:p>
          <a:p>
            <a:r>
              <a:rPr lang="en-US" dirty="0"/>
              <a:t>Double-blind peer review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0629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595420B-2F07-679A-B719-67EFCE349A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5645" y="6242125"/>
            <a:ext cx="1176596" cy="6158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F0E4C36-8B38-BA1A-5886-280621216D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8326" y="6223374"/>
            <a:ext cx="2019947" cy="5390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AD2C0F2-8F64-152E-DCD3-DD4815608F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727" y="6283625"/>
            <a:ext cx="1836993" cy="51455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A37B815-40B1-07DB-4108-7111899C04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66437" y="18255"/>
            <a:ext cx="1325563" cy="1325563"/>
          </a:xfrm>
          <a:prstGeom prst="rect">
            <a:avLst/>
          </a:prstGeom>
        </p:spPr>
      </p:pic>
      <p:sp>
        <p:nvSpPr>
          <p:cNvPr id="12" name="Speech Bubble: Rectangle with Corners Rounded 11">
            <a:extLst>
              <a:ext uri="{FF2B5EF4-FFF2-40B4-BE49-F238E27FC236}">
                <a16:creationId xmlns:a16="http://schemas.microsoft.com/office/drawing/2014/main" id="{8BD42993-AE76-1CDB-3156-E83AE57B058F}"/>
              </a:ext>
            </a:extLst>
          </p:cNvPr>
          <p:cNvSpPr/>
          <p:nvPr/>
        </p:nvSpPr>
        <p:spPr>
          <a:xfrm>
            <a:off x="5315645" y="915239"/>
            <a:ext cx="5835102" cy="1325563"/>
          </a:xfrm>
          <a:prstGeom prst="wedgeRoundRectCallout">
            <a:avLst>
              <a:gd name="adj1" fmla="val -56018"/>
              <a:gd name="adj2" fmla="val -29314"/>
              <a:gd name="adj3" fmla="val 16667"/>
            </a:avLst>
          </a:pr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0070C0"/>
                </a:solidFill>
              </a:rPr>
              <a:t>https://ncor.org.uk/conference-2023/</a:t>
            </a:r>
          </a:p>
        </p:txBody>
      </p:sp>
      <p:pic>
        <p:nvPicPr>
          <p:cNvPr id="13" name="Picture 12" descr="Text&#10;&#10;Description automatically generated">
            <a:extLst>
              <a:ext uri="{FF2B5EF4-FFF2-40B4-BE49-F238E27FC236}">
                <a16:creationId xmlns:a16="http://schemas.microsoft.com/office/drawing/2014/main" id="{27563E0D-D6E9-D7B3-E4F4-BAD41C2A602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9583" y="3181763"/>
            <a:ext cx="4837580" cy="276099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" name="Picture 14" descr="Text&#10;&#10;Description automatically generated with low confidence">
            <a:extLst>
              <a:ext uri="{FF2B5EF4-FFF2-40B4-BE49-F238E27FC236}">
                <a16:creationId xmlns:a16="http://schemas.microsoft.com/office/drawing/2014/main" id="{7F1F2B7F-BAB6-E2AA-7A83-6BE5007715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527" y="2538923"/>
            <a:ext cx="6545807" cy="278516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6" name="Speech Bubble: Rectangle with Corners Rounded 15">
            <a:extLst>
              <a:ext uri="{FF2B5EF4-FFF2-40B4-BE49-F238E27FC236}">
                <a16:creationId xmlns:a16="http://schemas.microsoft.com/office/drawing/2014/main" id="{B5598CE6-5D99-5302-980A-0481EEAE16B2}"/>
              </a:ext>
            </a:extLst>
          </p:cNvPr>
          <p:cNvSpPr/>
          <p:nvPr/>
        </p:nvSpPr>
        <p:spPr>
          <a:xfrm>
            <a:off x="796465" y="401518"/>
            <a:ext cx="3814803" cy="1325563"/>
          </a:xfrm>
          <a:prstGeom prst="wedgeRoundRectCallout">
            <a:avLst>
              <a:gd name="adj1" fmla="val 65711"/>
              <a:gd name="adj2" fmla="val -25256"/>
              <a:gd name="adj3" fmla="val 16667"/>
            </a:avLst>
          </a:pr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0070C0"/>
                </a:solidFill>
              </a:rPr>
              <a:t>Abstract deadline 11/06/2023</a:t>
            </a:r>
          </a:p>
        </p:txBody>
      </p:sp>
    </p:spTree>
    <p:extLst>
      <p:ext uri="{BB962C8B-B14F-4D97-AF65-F5344CB8AC3E}">
        <p14:creationId xmlns:p14="http://schemas.microsoft.com/office/powerpoint/2010/main" val="3502369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595420B-2F07-679A-B719-67EFCE349A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5645" y="6242125"/>
            <a:ext cx="1176596" cy="615875"/>
          </a:xfrm>
          <a:prstGeom prst="rect">
            <a:avLst/>
          </a:prstGeom>
        </p:spPr>
      </p:pic>
      <p:pic>
        <p:nvPicPr>
          <p:cNvPr id="11" name="Content Placeholder 10" descr="A collage of people&#10;&#10;Description automatically generated with medium confidence">
            <a:extLst>
              <a:ext uri="{FF2B5EF4-FFF2-40B4-BE49-F238E27FC236}">
                <a16:creationId xmlns:a16="http://schemas.microsoft.com/office/drawing/2014/main" id="{5B89E1CF-3478-4C92-1A49-9479FCE0D63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752" y="586435"/>
            <a:ext cx="8026150" cy="408717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F0E4C36-8B38-BA1A-5886-280621216D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58326" y="6223374"/>
            <a:ext cx="2019947" cy="5390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AD2C0F2-8F64-152E-DCD3-DD4815608F3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727" y="6283625"/>
            <a:ext cx="1836993" cy="51455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A37B815-40B1-07DB-4108-7111899C04F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66437" y="18255"/>
            <a:ext cx="1325563" cy="1325563"/>
          </a:xfrm>
          <a:prstGeom prst="rect">
            <a:avLst/>
          </a:prstGeom>
        </p:spPr>
      </p:pic>
      <p:sp>
        <p:nvSpPr>
          <p:cNvPr id="12" name="Speech Bubble: Rectangle with Corners Rounded 11">
            <a:extLst>
              <a:ext uri="{FF2B5EF4-FFF2-40B4-BE49-F238E27FC236}">
                <a16:creationId xmlns:a16="http://schemas.microsoft.com/office/drawing/2014/main" id="{8BD42993-AE76-1CDB-3156-E83AE57B058F}"/>
              </a:ext>
            </a:extLst>
          </p:cNvPr>
          <p:cNvSpPr/>
          <p:nvPr/>
        </p:nvSpPr>
        <p:spPr>
          <a:xfrm>
            <a:off x="8554023" y="2220693"/>
            <a:ext cx="3524250" cy="3657600"/>
          </a:xfrm>
          <a:prstGeom prst="wedgeRoundRectCallout">
            <a:avLst>
              <a:gd name="adj1" fmla="val -49496"/>
              <a:gd name="adj2" fmla="val -55358"/>
              <a:gd name="adj3" fmla="val 16667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https://www.facebook.com/groups/351873385356662/</a:t>
            </a:r>
          </a:p>
        </p:txBody>
      </p:sp>
    </p:spTree>
    <p:extLst>
      <p:ext uri="{BB962C8B-B14F-4D97-AF65-F5344CB8AC3E}">
        <p14:creationId xmlns:p14="http://schemas.microsoft.com/office/powerpoint/2010/main" val="39973662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595420B-2F07-679A-B719-67EFCE349A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5645" y="6242125"/>
            <a:ext cx="1176596" cy="6158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F0E4C36-8B38-BA1A-5886-280621216D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8326" y="6223374"/>
            <a:ext cx="2019947" cy="5390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AD2C0F2-8F64-152E-DCD3-DD4815608F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727" y="6283625"/>
            <a:ext cx="1836993" cy="51455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A37B815-40B1-07DB-4108-7111899C04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66437" y="18255"/>
            <a:ext cx="1325563" cy="1325563"/>
          </a:xfrm>
          <a:prstGeom prst="rect">
            <a:avLst/>
          </a:prstGeom>
        </p:spPr>
      </p:pic>
      <p:pic>
        <p:nvPicPr>
          <p:cNvPr id="3" name="Picture 2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B855E7E8-76F6-CDB7-393A-AE1F4B10C33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883" y="1192847"/>
            <a:ext cx="7231301" cy="3963465"/>
          </a:xfrm>
          <a:prstGeom prst="rect">
            <a:avLst/>
          </a:prstGeom>
        </p:spPr>
      </p:pic>
      <p:pic>
        <p:nvPicPr>
          <p:cNvPr id="6" name="Picture 5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409A4F22-DA8C-35F9-553B-DA701000898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2055" y="3571523"/>
            <a:ext cx="5149411" cy="2093630"/>
          </a:xfrm>
          <a:prstGeom prst="rect">
            <a:avLst/>
          </a:prstGeom>
          <a:ln w="38100">
            <a:solidFill>
              <a:schemeClr val="accent2"/>
            </a:solidFill>
          </a:ln>
        </p:spPr>
      </p:pic>
      <p:sp>
        <p:nvSpPr>
          <p:cNvPr id="12" name="Speech Bubble: Rectangle with Corners Rounded 11">
            <a:extLst>
              <a:ext uri="{FF2B5EF4-FFF2-40B4-BE49-F238E27FC236}">
                <a16:creationId xmlns:a16="http://schemas.microsoft.com/office/drawing/2014/main" id="{8BD42993-AE76-1CDB-3156-E83AE57B058F}"/>
              </a:ext>
            </a:extLst>
          </p:cNvPr>
          <p:cNvSpPr/>
          <p:nvPr/>
        </p:nvSpPr>
        <p:spPr>
          <a:xfrm>
            <a:off x="7604763" y="788941"/>
            <a:ext cx="3362096" cy="1787340"/>
          </a:xfrm>
          <a:prstGeom prst="wedgeRoundRectCallout">
            <a:avLst>
              <a:gd name="adj1" fmla="val -70928"/>
              <a:gd name="adj2" fmla="val -19714"/>
              <a:gd name="adj3" fmla="val 16667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Deadline = 30</a:t>
            </a:r>
            <a:r>
              <a:rPr kumimoji="0" lang="en-GB" sz="3200" b="0" i="0" u="none" strike="noStrike" kern="1200" cap="none" spc="0" normalizeH="0" baseline="30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</a:t>
            </a: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January 2023</a:t>
            </a:r>
          </a:p>
        </p:txBody>
      </p:sp>
    </p:spTree>
    <p:extLst>
      <p:ext uri="{BB962C8B-B14F-4D97-AF65-F5344CB8AC3E}">
        <p14:creationId xmlns:p14="http://schemas.microsoft.com/office/powerpoint/2010/main" val="9368963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595420B-2F07-679A-B719-67EFCE349A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5645" y="6242125"/>
            <a:ext cx="1176596" cy="6158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F0E4C36-8B38-BA1A-5886-280621216D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8326" y="6223374"/>
            <a:ext cx="2019947" cy="5390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AD2C0F2-8F64-152E-DCD3-DD4815608F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727" y="6283625"/>
            <a:ext cx="1836993" cy="51455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A37B815-40B1-07DB-4108-7111899C04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66437" y="18255"/>
            <a:ext cx="1325563" cy="132556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3E60EAB-7220-9F15-238D-8F18F773DC1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44034" y="1109505"/>
            <a:ext cx="8350182" cy="4638989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0070C0"/>
          </a:solidFill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707D08F-B941-BCB7-ADD9-1FC66954E71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74781" y="737299"/>
            <a:ext cx="4441648" cy="744411"/>
          </a:xfrm>
          <a:prstGeom prst="rect">
            <a:avLst/>
          </a:prstGeom>
          <a:ln w="47625"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6524315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595420B-2F07-679A-B719-67EFCE349A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5645" y="6242125"/>
            <a:ext cx="1176596" cy="6158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F0E4C36-8B38-BA1A-5886-280621216D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8326" y="6223374"/>
            <a:ext cx="2019947" cy="5390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AD2C0F2-8F64-152E-DCD3-DD4815608F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727" y="6283625"/>
            <a:ext cx="1836993" cy="51455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A37B815-40B1-07DB-4108-7111899C04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66437" y="18255"/>
            <a:ext cx="1325563" cy="1325563"/>
          </a:xfrm>
          <a:prstGeom prst="rect">
            <a:avLst/>
          </a:prstGeom>
        </p:spPr>
      </p:pic>
      <p:pic>
        <p:nvPicPr>
          <p:cNvPr id="3" name="Picture 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4B7E49C8-80CE-B7EA-0C37-12E4A589C55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2905" y="1527527"/>
            <a:ext cx="4314164" cy="451213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Picture 1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36B6F318-F278-5CDE-2961-389DD8CF129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725" y="1909035"/>
            <a:ext cx="6383477" cy="322280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A76775F1-4721-A665-C511-1525A5A1672C}"/>
              </a:ext>
            </a:extLst>
          </p:cNvPr>
          <p:cNvSpPr txBox="1"/>
          <p:nvPr/>
        </p:nvSpPr>
        <p:spPr>
          <a:xfrm>
            <a:off x="412464" y="442660"/>
            <a:ext cx="6096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dirty="0"/>
              <a:t>https://www.youtube.com/playlist?list=PLv3KY0eYPg1tMmjZ8W_C3ZnB7cRw-CALx</a:t>
            </a:r>
          </a:p>
        </p:txBody>
      </p:sp>
      <p:sp>
        <p:nvSpPr>
          <p:cNvPr id="12" name="Speech Bubble: Rectangle with Corners Rounded 11">
            <a:extLst>
              <a:ext uri="{FF2B5EF4-FFF2-40B4-BE49-F238E27FC236}">
                <a16:creationId xmlns:a16="http://schemas.microsoft.com/office/drawing/2014/main" id="{8BD42993-AE76-1CDB-3156-E83AE57B058F}"/>
              </a:ext>
            </a:extLst>
          </p:cNvPr>
          <p:cNvSpPr/>
          <p:nvPr/>
        </p:nvSpPr>
        <p:spPr>
          <a:xfrm>
            <a:off x="252502" y="328359"/>
            <a:ext cx="6680403" cy="1089529"/>
          </a:xfrm>
          <a:prstGeom prst="wedgeRoundRectCallout">
            <a:avLst>
              <a:gd name="adj1" fmla="val 53579"/>
              <a:gd name="adj2" fmla="val -22380"/>
              <a:gd name="adj3" fmla="val 16667"/>
            </a:avLst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25829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595420B-2F07-679A-B719-67EFCE349A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5645" y="6242125"/>
            <a:ext cx="1176596" cy="6158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F0E4C36-8B38-BA1A-5886-280621216D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8326" y="6223374"/>
            <a:ext cx="2019947" cy="5390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AD2C0F2-8F64-152E-DCD3-DD4815608F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727" y="6283625"/>
            <a:ext cx="1836993" cy="51455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A37B815-40B1-07DB-4108-7111899C04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66437" y="18255"/>
            <a:ext cx="1325563" cy="132556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876AC26-9512-47D2-CE0E-9BF0F9C5F3C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118" y="488777"/>
            <a:ext cx="10515600" cy="125789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A215410A-D647-10ED-85F2-AE363984CCF8}"/>
              </a:ext>
            </a:extLst>
          </p:cNvPr>
          <p:cNvSpPr txBox="1"/>
          <p:nvPr/>
        </p:nvSpPr>
        <p:spPr>
          <a:xfrm>
            <a:off x="8582112" y="3868348"/>
            <a:ext cx="349616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/>
              <a:t>https://www.councilofdeans.org.uk</a:t>
            </a:r>
          </a:p>
        </p:txBody>
      </p:sp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7955058E-C48F-A95B-0695-DB3E47C91E2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856" y="4207478"/>
            <a:ext cx="8020462" cy="1378021"/>
          </a:xfrm>
          <a:prstGeom prst="rect">
            <a:avLst/>
          </a:prstGeom>
        </p:spPr>
      </p:pic>
      <p:pic>
        <p:nvPicPr>
          <p:cNvPr id="13" name="Picture 12" descr="A picture containing text&#10;&#10;Description automatically generated">
            <a:extLst>
              <a:ext uri="{FF2B5EF4-FFF2-40B4-BE49-F238E27FC236}">
                <a16:creationId xmlns:a16="http://schemas.microsoft.com/office/drawing/2014/main" id="{F9D411CE-77D8-3F95-6B72-8A4743B944D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1953" y="2411012"/>
            <a:ext cx="8236373" cy="1397072"/>
          </a:xfrm>
          <a:prstGeom prst="rect">
            <a:avLst/>
          </a:prstGeom>
        </p:spPr>
      </p:pic>
      <p:sp>
        <p:nvSpPr>
          <p:cNvPr id="12" name="Speech Bubble: Rectangle with Corners Rounded 11">
            <a:extLst>
              <a:ext uri="{FF2B5EF4-FFF2-40B4-BE49-F238E27FC236}">
                <a16:creationId xmlns:a16="http://schemas.microsoft.com/office/drawing/2014/main" id="{8BD42993-AE76-1CDB-3156-E83AE57B058F}"/>
              </a:ext>
            </a:extLst>
          </p:cNvPr>
          <p:cNvSpPr/>
          <p:nvPr/>
        </p:nvSpPr>
        <p:spPr>
          <a:xfrm>
            <a:off x="8381318" y="3539678"/>
            <a:ext cx="3729317" cy="1475126"/>
          </a:xfrm>
          <a:prstGeom prst="wedgeRoundRectCallout">
            <a:avLst>
              <a:gd name="adj1" fmla="val -70843"/>
              <a:gd name="adj2" fmla="val -32219"/>
              <a:gd name="adj3" fmla="val 16667"/>
            </a:avLst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46950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595420B-2F07-679A-B719-67EFCE349A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5645" y="6242125"/>
            <a:ext cx="1176596" cy="6158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F0E4C36-8B38-BA1A-5886-280621216D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8326" y="6223374"/>
            <a:ext cx="2019947" cy="5390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AD2C0F2-8F64-152E-DCD3-DD4815608F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727" y="6283625"/>
            <a:ext cx="1836993" cy="51455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A37B815-40B1-07DB-4108-7111899C04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66437" y="18255"/>
            <a:ext cx="1325563" cy="1325563"/>
          </a:xfrm>
          <a:prstGeom prst="rect">
            <a:avLst/>
          </a:prstGeom>
        </p:spPr>
      </p:pic>
      <p:pic>
        <p:nvPicPr>
          <p:cNvPr id="19" name="Picture 18" descr="Timeline&#10;&#10;Description automatically generated">
            <a:extLst>
              <a:ext uri="{FF2B5EF4-FFF2-40B4-BE49-F238E27FC236}">
                <a16:creationId xmlns:a16="http://schemas.microsoft.com/office/drawing/2014/main" id="{C59EB3B6-C1F7-0BE4-880D-1FF24199385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27" y="609824"/>
            <a:ext cx="10393680" cy="4845074"/>
          </a:xfrm>
          <a:prstGeom prst="rect">
            <a:avLst/>
          </a:prstGeom>
        </p:spPr>
      </p:pic>
      <p:sp>
        <p:nvSpPr>
          <p:cNvPr id="12" name="Speech Bubble: Rectangle with Corners Rounded 11">
            <a:extLst>
              <a:ext uri="{FF2B5EF4-FFF2-40B4-BE49-F238E27FC236}">
                <a16:creationId xmlns:a16="http://schemas.microsoft.com/office/drawing/2014/main" id="{8BD42993-AE76-1CDB-3156-E83AE57B058F}"/>
              </a:ext>
            </a:extLst>
          </p:cNvPr>
          <p:cNvSpPr/>
          <p:nvPr/>
        </p:nvSpPr>
        <p:spPr>
          <a:xfrm>
            <a:off x="8723531" y="2397759"/>
            <a:ext cx="3354742" cy="1830234"/>
          </a:xfrm>
          <a:prstGeom prst="wedgeRoundRectCallout">
            <a:avLst>
              <a:gd name="adj1" fmla="val -62911"/>
              <a:gd name="adj2" fmla="val -16854"/>
              <a:gd name="adj3" fmla="val 16667"/>
            </a:avLst>
          </a:prstGeom>
          <a:solidFill>
            <a:srgbClr val="0070C0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03545B3-3664-0C27-95E4-82A97E48BDD7}"/>
              </a:ext>
            </a:extLst>
          </p:cNvPr>
          <p:cNvSpPr txBox="1"/>
          <p:nvPr/>
        </p:nvSpPr>
        <p:spPr>
          <a:xfrm>
            <a:off x="8953910" y="2651156"/>
            <a:ext cx="310699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dirty="0">
                <a:solidFill>
                  <a:schemeClr val="bg1"/>
                </a:solidFill>
              </a:rPr>
              <a:t>https</a:t>
            </a:r>
            <a:r>
              <a:rPr lang="en-GB" sz="2000" b="1" dirty="0">
                <a:solidFill>
                  <a:schemeClr val="bg1"/>
                </a:solidFill>
              </a:rPr>
              <a:t>://web.cvent.com/event/15656632-6c7d-4fc0-a732-29eb63d80a64/summary</a:t>
            </a:r>
          </a:p>
        </p:txBody>
      </p:sp>
    </p:spTree>
    <p:extLst>
      <p:ext uri="{BB962C8B-B14F-4D97-AF65-F5344CB8AC3E}">
        <p14:creationId xmlns:p14="http://schemas.microsoft.com/office/powerpoint/2010/main" val="18431069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595420B-2F07-679A-B719-67EFCE349A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5645" y="6242125"/>
            <a:ext cx="1176596" cy="6158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F0E4C36-8B38-BA1A-5886-280621216D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8326" y="6223374"/>
            <a:ext cx="2019947" cy="5390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AD2C0F2-8F64-152E-DCD3-DD4815608F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727" y="6283625"/>
            <a:ext cx="1836993" cy="51455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A37B815-40B1-07DB-4108-7111899C04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66437" y="18255"/>
            <a:ext cx="1325563" cy="1325563"/>
          </a:xfrm>
          <a:prstGeom prst="rect">
            <a:avLst/>
          </a:prstGeom>
        </p:spPr>
      </p:pic>
      <p:pic>
        <p:nvPicPr>
          <p:cNvPr id="3" name="Picture 2" descr="Text, letter&#10;&#10;Description automatically generated">
            <a:extLst>
              <a:ext uri="{FF2B5EF4-FFF2-40B4-BE49-F238E27FC236}">
                <a16:creationId xmlns:a16="http://schemas.microsoft.com/office/drawing/2014/main" id="{C60EDC1C-8524-3B89-129B-3DB58583FBE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066" y="1910971"/>
            <a:ext cx="9776259" cy="3865421"/>
          </a:xfrm>
          <a:prstGeom prst="rect">
            <a:avLst/>
          </a:prstGeom>
        </p:spPr>
      </p:pic>
      <p:pic>
        <p:nvPicPr>
          <p:cNvPr id="13" name="Picture 1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F90ABC90-8C33-9FA0-12BC-D8D91974AA7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830" y="522874"/>
            <a:ext cx="3446634" cy="102732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1A3F9C5A-FA12-0214-4108-0760006F2512}"/>
              </a:ext>
            </a:extLst>
          </p:cNvPr>
          <p:cNvSpPr txBox="1"/>
          <p:nvPr/>
        </p:nvSpPr>
        <p:spPr>
          <a:xfrm>
            <a:off x="4593998" y="522874"/>
            <a:ext cx="574880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https://www.sheffield.ac.uk/scharr/postgraduate/courses/nihr-mclin-res</a:t>
            </a:r>
          </a:p>
        </p:txBody>
      </p:sp>
      <p:sp>
        <p:nvSpPr>
          <p:cNvPr id="12" name="Speech Bubble: Rectangle with Corners Rounded 11">
            <a:extLst>
              <a:ext uri="{FF2B5EF4-FFF2-40B4-BE49-F238E27FC236}">
                <a16:creationId xmlns:a16="http://schemas.microsoft.com/office/drawing/2014/main" id="{8BD42993-AE76-1CDB-3156-E83AE57B058F}"/>
              </a:ext>
            </a:extLst>
          </p:cNvPr>
          <p:cNvSpPr/>
          <p:nvPr/>
        </p:nvSpPr>
        <p:spPr>
          <a:xfrm>
            <a:off x="4229731" y="303222"/>
            <a:ext cx="6468749" cy="1160767"/>
          </a:xfrm>
          <a:prstGeom prst="wedgeRoundRectCallout">
            <a:avLst>
              <a:gd name="adj1" fmla="val 22417"/>
              <a:gd name="adj2" fmla="val 79568"/>
              <a:gd name="adj3" fmla="val 16667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71120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595420B-2F07-679A-B719-67EFCE349A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5645" y="6242125"/>
            <a:ext cx="1176596" cy="6158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F0E4C36-8B38-BA1A-5886-280621216D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8326" y="6223374"/>
            <a:ext cx="2019947" cy="5390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AD2C0F2-8F64-152E-DCD3-DD4815608F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727" y="6283625"/>
            <a:ext cx="1836993" cy="51455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A37B815-40B1-07DB-4108-7111899C04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66437" y="18255"/>
            <a:ext cx="1325563" cy="1325563"/>
          </a:xfrm>
          <a:prstGeom prst="rect">
            <a:avLst/>
          </a:prstGeom>
        </p:spPr>
      </p:pic>
      <p:pic>
        <p:nvPicPr>
          <p:cNvPr id="15" name="Picture 14" descr="A group of people sitting at a table&#10;&#10;Description automatically generated with low confidence">
            <a:extLst>
              <a:ext uri="{FF2B5EF4-FFF2-40B4-BE49-F238E27FC236}">
                <a16:creationId xmlns:a16="http://schemas.microsoft.com/office/drawing/2014/main" id="{7C69D0C3-6C48-CD05-5669-72220BD9A19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773" y="462279"/>
            <a:ext cx="6826387" cy="282197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7" name="Picture 16" descr="A screenshot of a computer&#10;&#10;Description automatically generated with medium confidence">
            <a:extLst>
              <a:ext uri="{FF2B5EF4-FFF2-40B4-BE49-F238E27FC236}">
                <a16:creationId xmlns:a16="http://schemas.microsoft.com/office/drawing/2014/main" id="{826393DB-9F18-51C4-D634-4C13FFF868D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883" y="1797008"/>
            <a:ext cx="5653157" cy="2576369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F0559D13-89F6-1144-CE6D-86F30353F4E5}"/>
              </a:ext>
            </a:extLst>
          </p:cNvPr>
          <p:cNvSpPr txBox="1"/>
          <p:nvPr/>
        </p:nvSpPr>
        <p:spPr>
          <a:xfrm>
            <a:off x="6512079" y="3749798"/>
            <a:ext cx="5032406" cy="80105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1470FAF-FDDC-C3A6-EF22-BB2F1C585EF4}"/>
              </a:ext>
            </a:extLst>
          </p:cNvPr>
          <p:cNvSpPr txBox="1"/>
          <p:nvPr/>
        </p:nvSpPr>
        <p:spPr>
          <a:xfrm>
            <a:off x="10058326" y="3296608"/>
            <a:ext cx="2019947" cy="53900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12" name="Speech Bubble: Rectangle with Corners Rounded 11">
            <a:extLst>
              <a:ext uri="{FF2B5EF4-FFF2-40B4-BE49-F238E27FC236}">
                <a16:creationId xmlns:a16="http://schemas.microsoft.com/office/drawing/2014/main" id="{8BD42993-AE76-1CDB-3156-E83AE57B058F}"/>
              </a:ext>
            </a:extLst>
          </p:cNvPr>
          <p:cNvSpPr/>
          <p:nvPr/>
        </p:nvSpPr>
        <p:spPr>
          <a:xfrm>
            <a:off x="473573" y="4634463"/>
            <a:ext cx="11244854" cy="1089529"/>
          </a:xfrm>
          <a:prstGeom prst="wedgeRoundRectCallout">
            <a:avLst>
              <a:gd name="adj1" fmla="val 18816"/>
              <a:gd name="adj2" fmla="val -64536"/>
              <a:gd name="adj3" fmla="val 16667"/>
            </a:avLst>
          </a:pr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https://www.youtube.com/watch?v=FYMIH_scvBo</a:t>
            </a:r>
          </a:p>
        </p:txBody>
      </p:sp>
    </p:spTree>
    <p:extLst>
      <p:ext uri="{BB962C8B-B14F-4D97-AF65-F5344CB8AC3E}">
        <p14:creationId xmlns:p14="http://schemas.microsoft.com/office/powerpoint/2010/main" val="105278461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595420B-2F07-679A-B719-67EFCE349A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5645" y="6242125"/>
            <a:ext cx="1176596" cy="6158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F0E4C36-8B38-BA1A-5886-280621216D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8326" y="6223374"/>
            <a:ext cx="2019947" cy="5390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AD2C0F2-8F64-152E-DCD3-DD4815608F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727" y="6283625"/>
            <a:ext cx="1836993" cy="51455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A37B815-40B1-07DB-4108-7111899C04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66437" y="18255"/>
            <a:ext cx="1325563" cy="1325563"/>
          </a:xfrm>
          <a:prstGeom prst="rect">
            <a:avLst/>
          </a:prstGeom>
        </p:spPr>
      </p:pic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6E652FF5-1287-88E0-AE5D-4DBA746CF32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26" y="681036"/>
            <a:ext cx="9012344" cy="3525236"/>
          </a:xfrm>
          <a:prstGeom prst="rect">
            <a:avLst/>
          </a:prstGeom>
        </p:spPr>
      </p:pic>
      <p:sp>
        <p:nvSpPr>
          <p:cNvPr id="12" name="Speech Bubble: Rectangle with Corners Rounded 11">
            <a:extLst>
              <a:ext uri="{FF2B5EF4-FFF2-40B4-BE49-F238E27FC236}">
                <a16:creationId xmlns:a16="http://schemas.microsoft.com/office/drawing/2014/main" id="{8BD42993-AE76-1CDB-3156-E83AE57B058F}"/>
              </a:ext>
            </a:extLst>
          </p:cNvPr>
          <p:cNvSpPr/>
          <p:nvPr/>
        </p:nvSpPr>
        <p:spPr>
          <a:xfrm>
            <a:off x="7614622" y="3332461"/>
            <a:ext cx="4259852" cy="2540019"/>
          </a:xfrm>
          <a:prstGeom prst="wedgeRoundRectCallout">
            <a:avLst>
              <a:gd name="adj1" fmla="val -76412"/>
              <a:gd name="adj2" fmla="val -29146"/>
              <a:gd name="adj3" fmla="val 16667"/>
            </a:avLst>
          </a:pr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https://journals.plos.org/plosone/article?id=10.1371/journal.pone.0279354</a:t>
            </a:r>
          </a:p>
        </p:txBody>
      </p:sp>
    </p:spTree>
    <p:extLst>
      <p:ext uri="{BB962C8B-B14F-4D97-AF65-F5344CB8AC3E}">
        <p14:creationId xmlns:p14="http://schemas.microsoft.com/office/powerpoint/2010/main" val="184202544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595420B-2F07-679A-B719-67EFCE349A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5645" y="6242125"/>
            <a:ext cx="1176596" cy="6158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F0E4C36-8B38-BA1A-5886-280621216D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8326" y="6223374"/>
            <a:ext cx="2019947" cy="5390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AD2C0F2-8F64-152E-DCD3-DD4815608F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727" y="6283625"/>
            <a:ext cx="1836993" cy="51455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A37B815-40B1-07DB-4108-7111899C04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66437" y="18255"/>
            <a:ext cx="1325563" cy="1325563"/>
          </a:xfrm>
          <a:prstGeom prst="rect">
            <a:avLst/>
          </a:prstGeom>
        </p:spPr>
      </p:pic>
      <p:sp>
        <p:nvSpPr>
          <p:cNvPr id="12" name="Speech Bubble: Rectangle with Corners Rounded 11">
            <a:extLst>
              <a:ext uri="{FF2B5EF4-FFF2-40B4-BE49-F238E27FC236}">
                <a16:creationId xmlns:a16="http://schemas.microsoft.com/office/drawing/2014/main" id="{8BD42993-AE76-1CDB-3156-E83AE57B058F}"/>
              </a:ext>
            </a:extLst>
          </p:cNvPr>
          <p:cNvSpPr/>
          <p:nvPr/>
        </p:nvSpPr>
        <p:spPr>
          <a:xfrm>
            <a:off x="8306373" y="2107668"/>
            <a:ext cx="3350077" cy="3351855"/>
          </a:xfrm>
          <a:prstGeom prst="wedgeRoundRectCallout">
            <a:avLst>
              <a:gd name="adj1" fmla="val -49496"/>
              <a:gd name="adj2" fmla="val -55358"/>
              <a:gd name="adj3" fmla="val 16667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https://www.youtube.com/watch?v=byBsYaeRN0A</a:t>
            </a:r>
          </a:p>
        </p:txBody>
      </p:sp>
      <p:pic>
        <p:nvPicPr>
          <p:cNvPr id="3" name="Picture 2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B706DC1F-30DB-1DC1-C17E-549DA5F63A6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927" y="608615"/>
            <a:ext cx="8014894" cy="4850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40835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595420B-2F07-679A-B719-67EFCE349A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5645" y="6242125"/>
            <a:ext cx="1176596" cy="6158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F0E4C36-8B38-BA1A-5886-280621216D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8326" y="6223374"/>
            <a:ext cx="2019947" cy="5390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AD2C0F2-8F64-152E-DCD3-DD4815608F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727" y="6283625"/>
            <a:ext cx="1836993" cy="51455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A37B815-40B1-07DB-4108-7111899C04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66437" y="18255"/>
            <a:ext cx="1325563" cy="1325563"/>
          </a:xfrm>
          <a:prstGeom prst="rect">
            <a:avLst/>
          </a:prstGeom>
        </p:spPr>
      </p:pic>
      <p:pic>
        <p:nvPicPr>
          <p:cNvPr id="5" name="Picture 4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A4FBE51B-6621-CF97-4622-31CCAEDC29D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27" y="1343818"/>
            <a:ext cx="12058229" cy="3009005"/>
          </a:xfrm>
          <a:prstGeom prst="rect">
            <a:avLst/>
          </a:prstGeom>
        </p:spPr>
      </p:pic>
      <p:sp>
        <p:nvSpPr>
          <p:cNvPr id="12" name="Speech Bubble: Rectangle with Corners Rounded 11">
            <a:extLst>
              <a:ext uri="{FF2B5EF4-FFF2-40B4-BE49-F238E27FC236}">
                <a16:creationId xmlns:a16="http://schemas.microsoft.com/office/drawing/2014/main" id="{8BD42993-AE76-1CDB-3156-E83AE57B058F}"/>
              </a:ext>
            </a:extLst>
          </p:cNvPr>
          <p:cNvSpPr/>
          <p:nvPr/>
        </p:nvSpPr>
        <p:spPr>
          <a:xfrm>
            <a:off x="390648" y="4784029"/>
            <a:ext cx="11026589" cy="772914"/>
          </a:xfrm>
          <a:prstGeom prst="wedgeRoundRectCallout">
            <a:avLst>
              <a:gd name="adj1" fmla="val 32849"/>
              <a:gd name="adj2" fmla="val -108336"/>
              <a:gd name="adj3" fmla="val 16667"/>
            </a:avLst>
          </a:pr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https://onlinelibrary.wiley.com/doi/10.1111/1460-6984.12812</a:t>
            </a:r>
          </a:p>
        </p:txBody>
      </p:sp>
    </p:spTree>
    <p:extLst>
      <p:ext uri="{BB962C8B-B14F-4D97-AF65-F5344CB8AC3E}">
        <p14:creationId xmlns:p14="http://schemas.microsoft.com/office/powerpoint/2010/main" val="177852133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595420B-2F07-679A-B719-67EFCE349A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5645" y="6242125"/>
            <a:ext cx="1176596" cy="6158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F0E4C36-8B38-BA1A-5886-280621216D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8326" y="6223374"/>
            <a:ext cx="2019947" cy="5390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AD2C0F2-8F64-152E-DCD3-DD4815608F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727" y="6283625"/>
            <a:ext cx="1836993" cy="51455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A37B815-40B1-07DB-4108-7111899C04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66437" y="18255"/>
            <a:ext cx="1325563" cy="1325563"/>
          </a:xfrm>
          <a:prstGeom prst="rect">
            <a:avLst/>
          </a:prstGeom>
        </p:spPr>
      </p:pic>
      <p:sp>
        <p:nvSpPr>
          <p:cNvPr id="12" name="Speech Bubble: Rectangle with Corners Rounded 11">
            <a:extLst>
              <a:ext uri="{FF2B5EF4-FFF2-40B4-BE49-F238E27FC236}">
                <a16:creationId xmlns:a16="http://schemas.microsoft.com/office/drawing/2014/main" id="{8BD42993-AE76-1CDB-3156-E83AE57B058F}"/>
              </a:ext>
            </a:extLst>
          </p:cNvPr>
          <p:cNvSpPr/>
          <p:nvPr/>
        </p:nvSpPr>
        <p:spPr>
          <a:xfrm>
            <a:off x="9267825" y="2205721"/>
            <a:ext cx="2636275" cy="2446557"/>
          </a:xfrm>
          <a:prstGeom prst="wedgeRoundRectCallout">
            <a:avLst>
              <a:gd name="adj1" fmla="val -49496"/>
              <a:gd name="adj2" fmla="val -55358"/>
              <a:gd name="adj3" fmla="val 16667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https://blogs.lse.ac.uk/</a:t>
            </a:r>
          </a:p>
        </p:txBody>
      </p:sp>
      <p:pic>
        <p:nvPicPr>
          <p:cNvPr id="6" name="Picture 5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9E286AE3-3922-277E-F931-0AC1590DC29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900" y="1280536"/>
            <a:ext cx="8748783" cy="391001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282161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595420B-2F07-679A-B719-67EFCE349A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5645" y="6242125"/>
            <a:ext cx="1176596" cy="6158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F0E4C36-8B38-BA1A-5886-280621216D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8326" y="6223374"/>
            <a:ext cx="2019947" cy="5390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AD2C0F2-8F64-152E-DCD3-DD4815608F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727" y="6283625"/>
            <a:ext cx="1836993" cy="51455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A37B815-40B1-07DB-4108-7111899C04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66437" y="18255"/>
            <a:ext cx="1325563" cy="1325563"/>
          </a:xfrm>
          <a:prstGeom prst="rect">
            <a:avLst/>
          </a:prstGeom>
        </p:spPr>
      </p:pic>
      <p:sp>
        <p:nvSpPr>
          <p:cNvPr id="12" name="Speech Bubble: Rectangle with Corners Rounded 11">
            <a:extLst>
              <a:ext uri="{FF2B5EF4-FFF2-40B4-BE49-F238E27FC236}">
                <a16:creationId xmlns:a16="http://schemas.microsoft.com/office/drawing/2014/main" id="{8BD42993-AE76-1CDB-3156-E83AE57B058F}"/>
              </a:ext>
            </a:extLst>
          </p:cNvPr>
          <p:cNvSpPr/>
          <p:nvPr/>
        </p:nvSpPr>
        <p:spPr>
          <a:xfrm>
            <a:off x="8496300" y="2890531"/>
            <a:ext cx="3448050" cy="1914560"/>
          </a:xfrm>
          <a:prstGeom prst="wedgeRoundRectCallout">
            <a:avLst>
              <a:gd name="adj1" fmla="val -59671"/>
              <a:gd name="adj2" fmla="val -29378"/>
              <a:gd name="adj3" fmla="val 16667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https://cahpr.csp.org.uk/content/cahpr-top-ten-tips</a:t>
            </a:r>
          </a:p>
        </p:txBody>
      </p:sp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DAA766DA-8B9E-8A78-0B53-EE749691F6C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612" y="347319"/>
            <a:ext cx="9030263" cy="1705591"/>
          </a:xfrm>
          <a:prstGeom prst="rect">
            <a:avLst/>
          </a:prstGeom>
        </p:spPr>
      </p:pic>
      <p:pic>
        <p:nvPicPr>
          <p:cNvPr id="6" name="Picture 5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D495E20-AB8C-639E-BE46-C11E1F2068A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2199293"/>
            <a:ext cx="6638925" cy="325111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220360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595420B-2F07-679A-B719-67EFCE349A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7603" y="6242125"/>
            <a:ext cx="1176596" cy="6158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F0E4C36-8B38-BA1A-5886-280621216D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8326" y="6223374"/>
            <a:ext cx="2019947" cy="5390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AD2C0F2-8F64-152E-DCD3-DD4815608F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727" y="6283625"/>
            <a:ext cx="1836993" cy="51455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A37B815-40B1-07DB-4108-7111899C04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66437" y="18255"/>
            <a:ext cx="1325563" cy="1325563"/>
          </a:xfrm>
          <a:prstGeom prst="rect">
            <a:avLst/>
          </a:prstGeom>
        </p:spPr>
      </p:pic>
      <p:sp>
        <p:nvSpPr>
          <p:cNvPr id="12" name="Speech Bubble: Rectangle with Corners Rounded 11">
            <a:extLst>
              <a:ext uri="{FF2B5EF4-FFF2-40B4-BE49-F238E27FC236}">
                <a16:creationId xmlns:a16="http://schemas.microsoft.com/office/drawing/2014/main" id="{8BD42993-AE76-1CDB-3156-E83AE57B058F}"/>
              </a:ext>
            </a:extLst>
          </p:cNvPr>
          <p:cNvSpPr/>
          <p:nvPr/>
        </p:nvSpPr>
        <p:spPr>
          <a:xfrm>
            <a:off x="454807" y="5055575"/>
            <a:ext cx="10411630" cy="834205"/>
          </a:xfrm>
          <a:prstGeom prst="wedgeRoundRectCallout">
            <a:avLst>
              <a:gd name="adj1" fmla="val -4548"/>
              <a:gd name="adj2" fmla="val -108106"/>
              <a:gd name="adj3" fmla="val 16667"/>
            </a:avLst>
          </a:prstGeom>
          <a:solidFill>
            <a:srgbClr val="0070C0"/>
          </a:solidFill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https://www.youtube.com/watch?v=nuHz5Z5MYxQvBo</a:t>
            </a:r>
          </a:p>
        </p:txBody>
      </p:sp>
      <p:pic>
        <p:nvPicPr>
          <p:cNvPr id="15" name="Picture 14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5F3A8D19-5888-DCB2-BA3F-634B0750C50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688" y="396102"/>
            <a:ext cx="6879537" cy="335754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06305E27-4915-22C5-ACFD-C65C57D6835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0767" y="1735911"/>
            <a:ext cx="5635935" cy="306447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00513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595420B-2F07-679A-B719-67EFCE349A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5645" y="6242125"/>
            <a:ext cx="1176596" cy="6158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F0E4C36-8B38-BA1A-5886-280621216D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8326" y="6223374"/>
            <a:ext cx="2019947" cy="5390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AD2C0F2-8F64-152E-DCD3-DD4815608F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727" y="6283625"/>
            <a:ext cx="1836993" cy="51455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A37B815-40B1-07DB-4108-7111899C04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66437" y="18255"/>
            <a:ext cx="1325563" cy="1325563"/>
          </a:xfrm>
          <a:prstGeom prst="rect">
            <a:avLst/>
          </a:prstGeom>
        </p:spPr>
      </p:pic>
      <p:sp>
        <p:nvSpPr>
          <p:cNvPr id="12" name="Speech Bubble: Rectangle with Corners Rounded 11">
            <a:extLst>
              <a:ext uri="{FF2B5EF4-FFF2-40B4-BE49-F238E27FC236}">
                <a16:creationId xmlns:a16="http://schemas.microsoft.com/office/drawing/2014/main" id="{8BD42993-AE76-1CDB-3156-E83AE57B058F}"/>
              </a:ext>
            </a:extLst>
          </p:cNvPr>
          <p:cNvSpPr/>
          <p:nvPr/>
        </p:nvSpPr>
        <p:spPr>
          <a:xfrm>
            <a:off x="427354" y="3262716"/>
            <a:ext cx="5979795" cy="1853577"/>
          </a:xfrm>
          <a:prstGeom prst="wedgeRoundRectCallout">
            <a:avLst>
              <a:gd name="adj1" fmla="val 57087"/>
              <a:gd name="adj2" fmla="val -35625"/>
              <a:gd name="adj3" fmla="val 16667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https://cahpr.csp.org.uk/content/cahpr-research-practitioners-framework</a:t>
            </a:r>
          </a:p>
        </p:txBody>
      </p:sp>
      <p:pic>
        <p:nvPicPr>
          <p:cNvPr id="6" name="Picture 5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7D9CF3D3-1CA9-B213-0D7E-21E2DDAC625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2187" y="747387"/>
            <a:ext cx="3524250" cy="503065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Picture 13" descr="Text&#10;&#10;Description automatically generated">
            <a:extLst>
              <a:ext uri="{FF2B5EF4-FFF2-40B4-BE49-F238E27FC236}">
                <a16:creationId xmlns:a16="http://schemas.microsoft.com/office/drawing/2014/main" id="{06846C95-7754-7823-2A1B-D4F75D016D3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547" y="929312"/>
            <a:ext cx="6556667" cy="1739184"/>
          </a:xfrm>
          <a:prstGeom prst="rect">
            <a:avLst/>
          </a:prstGeom>
          <a:ln w="50800">
            <a:solidFill>
              <a:schemeClr val="accent2"/>
            </a:solidFill>
          </a:ln>
        </p:spPr>
      </p:pic>
    </p:spTree>
    <p:extLst>
      <p:ext uri="{BB962C8B-B14F-4D97-AF65-F5344CB8AC3E}">
        <p14:creationId xmlns:p14="http://schemas.microsoft.com/office/powerpoint/2010/main" val="27395145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595420B-2F07-679A-B719-67EFCE349A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5645" y="6242125"/>
            <a:ext cx="1176596" cy="6158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F0E4C36-8B38-BA1A-5886-280621216D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8326" y="6223374"/>
            <a:ext cx="2019947" cy="5390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AD2C0F2-8F64-152E-DCD3-DD4815608F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727" y="6283625"/>
            <a:ext cx="1836993" cy="51455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A37B815-40B1-07DB-4108-7111899C04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66437" y="18255"/>
            <a:ext cx="1325563" cy="132556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876AC26-9512-47D2-CE0E-9BF0F9C5F3C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837" y="615129"/>
            <a:ext cx="10515600" cy="125789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Picture 15" descr="Shape, rectangle&#10;&#10;Description automatically generated">
            <a:extLst>
              <a:ext uri="{FF2B5EF4-FFF2-40B4-BE49-F238E27FC236}">
                <a16:creationId xmlns:a16="http://schemas.microsoft.com/office/drawing/2014/main" id="{461057B6-C73E-72AC-B954-134C78ED0EE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837" y="2327533"/>
            <a:ext cx="6680403" cy="2322284"/>
          </a:xfrm>
          <a:prstGeom prst="rect">
            <a:avLst/>
          </a:prstGeom>
        </p:spPr>
      </p:pic>
      <p:pic>
        <p:nvPicPr>
          <p:cNvPr id="11" name="Picture 10" descr="Text&#10;&#10;Description automatically generated with low confidence">
            <a:extLst>
              <a:ext uri="{FF2B5EF4-FFF2-40B4-BE49-F238E27FC236}">
                <a16:creationId xmlns:a16="http://schemas.microsoft.com/office/drawing/2014/main" id="{CC413033-8D59-54AE-E3CC-289BBCB3E69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4438" y="2746956"/>
            <a:ext cx="10153604" cy="1271115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A215410A-D647-10ED-85F2-AE363984CCF8}"/>
              </a:ext>
            </a:extLst>
          </p:cNvPr>
          <p:cNvSpPr txBox="1"/>
          <p:nvPr/>
        </p:nvSpPr>
        <p:spPr>
          <a:xfrm>
            <a:off x="7988302" y="4944155"/>
            <a:ext cx="349616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https://www.councilofdeans.org.uk</a:t>
            </a:r>
          </a:p>
        </p:txBody>
      </p:sp>
      <p:sp>
        <p:nvSpPr>
          <p:cNvPr id="12" name="Speech Bubble: Rectangle with Corners Rounded 11">
            <a:extLst>
              <a:ext uri="{FF2B5EF4-FFF2-40B4-BE49-F238E27FC236}">
                <a16:creationId xmlns:a16="http://schemas.microsoft.com/office/drawing/2014/main" id="{8BD42993-AE76-1CDB-3156-E83AE57B058F}"/>
              </a:ext>
            </a:extLst>
          </p:cNvPr>
          <p:cNvSpPr/>
          <p:nvPr/>
        </p:nvSpPr>
        <p:spPr>
          <a:xfrm>
            <a:off x="7755146" y="4642877"/>
            <a:ext cx="3729317" cy="1475126"/>
          </a:xfrm>
          <a:prstGeom prst="wedgeRoundRectCallout">
            <a:avLst>
              <a:gd name="adj1" fmla="val -46579"/>
              <a:gd name="adj2" fmla="val -83268"/>
              <a:gd name="adj3" fmla="val 16667"/>
            </a:avLst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11216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595420B-2F07-679A-B719-67EFCE349A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5645" y="6242125"/>
            <a:ext cx="1176596" cy="6158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F0E4C36-8B38-BA1A-5886-280621216D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8326" y="6223374"/>
            <a:ext cx="2019947" cy="5390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AD2C0F2-8F64-152E-DCD3-DD4815608F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727" y="6283625"/>
            <a:ext cx="1836993" cy="51455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A37B815-40B1-07DB-4108-7111899C04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66437" y="18255"/>
            <a:ext cx="1325563" cy="1325563"/>
          </a:xfrm>
          <a:prstGeom prst="rect">
            <a:avLst/>
          </a:prstGeom>
        </p:spPr>
      </p:pic>
      <p:sp>
        <p:nvSpPr>
          <p:cNvPr id="12" name="Speech Bubble: Rectangle with Corners Rounded 11">
            <a:extLst>
              <a:ext uri="{FF2B5EF4-FFF2-40B4-BE49-F238E27FC236}">
                <a16:creationId xmlns:a16="http://schemas.microsoft.com/office/drawing/2014/main" id="{8BD42993-AE76-1CDB-3156-E83AE57B058F}"/>
              </a:ext>
            </a:extLst>
          </p:cNvPr>
          <p:cNvSpPr/>
          <p:nvPr/>
        </p:nvSpPr>
        <p:spPr>
          <a:xfrm>
            <a:off x="8677638" y="1954796"/>
            <a:ext cx="3245206" cy="3657600"/>
          </a:xfrm>
          <a:prstGeom prst="wedgeRoundRectCallout">
            <a:avLst>
              <a:gd name="adj1" fmla="val -49496"/>
              <a:gd name="adj2" fmla="val -55358"/>
              <a:gd name="adj3" fmla="val 16667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https://www.collegeofradiographers.ac.uk/research-grants-and-funding/research/formal-radiography-research-mentoring-(forrm)</a:t>
            </a:r>
          </a:p>
        </p:txBody>
      </p:sp>
      <p:pic>
        <p:nvPicPr>
          <p:cNvPr id="11" name="Picture 10" descr="Graphical user interface, diagram&#10;&#10;Description automatically generated">
            <a:extLst>
              <a:ext uri="{FF2B5EF4-FFF2-40B4-BE49-F238E27FC236}">
                <a16:creationId xmlns:a16="http://schemas.microsoft.com/office/drawing/2014/main" id="{BE8E5BDF-8765-1630-B56F-B683444C538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881" y="1087279"/>
            <a:ext cx="8058122" cy="313832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004081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595420B-2F07-679A-B719-67EFCE349A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5645" y="6242125"/>
            <a:ext cx="1176596" cy="6158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F0E4C36-8B38-BA1A-5886-280621216D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8326" y="6223374"/>
            <a:ext cx="2019947" cy="5390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AD2C0F2-8F64-152E-DCD3-DD4815608F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727" y="6283625"/>
            <a:ext cx="1836993" cy="51455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A37B815-40B1-07DB-4108-7111899C04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66437" y="18255"/>
            <a:ext cx="1325563" cy="1325563"/>
          </a:xfrm>
          <a:prstGeom prst="rect">
            <a:avLst/>
          </a:prstGeom>
        </p:spPr>
      </p:pic>
      <p:sp>
        <p:nvSpPr>
          <p:cNvPr id="12" name="Speech Bubble: Rectangle with Corners Rounded 11">
            <a:extLst>
              <a:ext uri="{FF2B5EF4-FFF2-40B4-BE49-F238E27FC236}">
                <a16:creationId xmlns:a16="http://schemas.microsoft.com/office/drawing/2014/main" id="{8BD42993-AE76-1CDB-3156-E83AE57B058F}"/>
              </a:ext>
            </a:extLst>
          </p:cNvPr>
          <p:cNvSpPr/>
          <p:nvPr/>
        </p:nvSpPr>
        <p:spPr>
          <a:xfrm>
            <a:off x="1463904" y="333350"/>
            <a:ext cx="8880078" cy="1089529"/>
          </a:xfrm>
          <a:prstGeom prst="wedgeRoundRectCallout">
            <a:avLst>
              <a:gd name="adj1" fmla="val 6177"/>
              <a:gd name="adj2" fmla="val 86074"/>
              <a:gd name="adj3" fmla="val 16667"/>
            </a:avLst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0A683B8-DFA5-11A9-E44C-400D4FAA1F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6749" y="2065032"/>
            <a:ext cx="7534275" cy="3853969"/>
          </a:xfrm>
          <a:prstGeom prst="rect">
            <a:avLst/>
          </a:prstGeom>
          <a:ln w="44450">
            <a:solidFill>
              <a:srgbClr val="0070C0"/>
            </a:solidFill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A00E356-4A05-6FF7-F214-73AD32358E3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55223" y="488957"/>
            <a:ext cx="8097439" cy="854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97296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595420B-2F07-679A-B719-67EFCE349A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5645" y="6242125"/>
            <a:ext cx="1176596" cy="6158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F0E4C36-8B38-BA1A-5886-280621216D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8326" y="6223374"/>
            <a:ext cx="2019947" cy="5390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AD2C0F2-8F64-152E-DCD3-DD4815608F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727" y="6283625"/>
            <a:ext cx="1836993" cy="51455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A37B815-40B1-07DB-4108-7111899C04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66437" y="18255"/>
            <a:ext cx="1325563" cy="1325563"/>
          </a:xfrm>
          <a:prstGeom prst="rect">
            <a:avLst/>
          </a:prstGeom>
        </p:spPr>
      </p:pic>
      <p:sp>
        <p:nvSpPr>
          <p:cNvPr id="12" name="Speech Bubble: Rectangle with Corners Rounded 11">
            <a:extLst>
              <a:ext uri="{FF2B5EF4-FFF2-40B4-BE49-F238E27FC236}">
                <a16:creationId xmlns:a16="http://schemas.microsoft.com/office/drawing/2014/main" id="{8BD42993-AE76-1CDB-3156-E83AE57B058F}"/>
              </a:ext>
            </a:extLst>
          </p:cNvPr>
          <p:cNvSpPr/>
          <p:nvPr/>
        </p:nvSpPr>
        <p:spPr>
          <a:xfrm>
            <a:off x="458953" y="3215286"/>
            <a:ext cx="4734583" cy="2176087"/>
          </a:xfrm>
          <a:prstGeom prst="wedgeRoundRectCallout">
            <a:avLst>
              <a:gd name="adj1" fmla="val 59873"/>
              <a:gd name="adj2" fmla="val -50353"/>
              <a:gd name="adj3" fmla="val 16667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6"/>
              </a:rPr>
              <a:t>https://www.rcot.co.uk/</a:t>
            </a: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Closing date 15</a:t>
            </a:r>
            <a:r>
              <a:rPr kumimoji="0" lang="en-GB" sz="3200" b="0" i="0" u="none" strike="noStrike" kern="1200" cap="none" spc="0" normalizeH="0" baseline="30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</a:t>
            </a: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February 2023</a:t>
            </a:r>
          </a:p>
        </p:txBody>
      </p:sp>
      <p:pic>
        <p:nvPicPr>
          <p:cNvPr id="11" name="Picture 10" descr="Text&#10;&#10;Description automatically generated with low confidence">
            <a:extLst>
              <a:ext uri="{FF2B5EF4-FFF2-40B4-BE49-F238E27FC236}">
                <a16:creationId xmlns:a16="http://schemas.microsoft.com/office/drawing/2014/main" id="{C7FF3886-DADA-9D5C-0CA5-9144A555277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061" y="232811"/>
            <a:ext cx="8484036" cy="2152761"/>
          </a:xfrm>
          <a:prstGeom prst="rect">
            <a:avLst/>
          </a:prstGeom>
        </p:spPr>
      </p:pic>
      <p:pic>
        <p:nvPicPr>
          <p:cNvPr id="14" name="Picture 13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2C5516BA-47C1-2A7C-DFAF-3E301DE8497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884" y="1584465"/>
            <a:ext cx="2076557" cy="863644"/>
          </a:xfrm>
          <a:prstGeom prst="rect">
            <a:avLst/>
          </a:prstGeom>
        </p:spPr>
      </p:pic>
      <p:pic>
        <p:nvPicPr>
          <p:cNvPr id="16" name="Picture 15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E63301AF-B56A-EEE0-3989-37FA1DF3E58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7310" y="1692304"/>
            <a:ext cx="5709219" cy="377830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4487630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1406</TotalTime>
  <Words>375</Words>
  <Application>Microsoft Office PowerPoint</Application>
  <PresentationFormat>Widescreen</PresentationFormat>
  <Paragraphs>39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3" baseType="lpstr">
      <vt:lpstr>Arial</vt:lpstr>
      <vt:lpstr>Calibri</vt:lpstr>
      <vt:lpstr>Calibri Light</vt:lpstr>
      <vt:lpstr>1_Office Theme</vt:lpstr>
      <vt:lpstr>Celebrating the value and impact of AHP Research and Innovation! Resources Round-Up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Celebrating the value and impact of AHP Research and Innovation! Resources Round-Up</dc:title>
  <dc:creator>Hazel Roddam</dc:creator>
  <cp:lastModifiedBy>Jackson Dempsey</cp:lastModifiedBy>
  <cp:revision>4</cp:revision>
  <dcterms:created xsi:type="dcterms:W3CDTF">2022-12-21T10:56:42Z</dcterms:created>
  <dcterms:modified xsi:type="dcterms:W3CDTF">2023-01-23T18:13:08Z</dcterms:modified>
</cp:coreProperties>
</file>