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D2AD"/>
    <a:srgbClr val="E1C7A7"/>
    <a:srgbClr val="F5F3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15C099E-E805-5A6E-3BBD-E09FE762F625}"/>
              </a:ext>
            </a:extLst>
          </p:cNvPr>
          <p:cNvSpPr/>
          <p:nvPr userDrawn="1"/>
        </p:nvSpPr>
        <p:spPr>
          <a:xfrm>
            <a:off x="0" y="0"/>
            <a:ext cx="12204700" cy="6870700"/>
          </a:xfrm>
          <a:prstGeom prst="rect">
            <a:avLst/>
          </a:prstGeom>
          <a:solidFill>
            <a:srgbClr val="F5F3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DDB026-3F6D-BBAC-CCC0-6ACF4EF4F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3D3751-5070-89B5-4CF5-8C01963C39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93F1D-ADAB-1306-329B-DF33B22D7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25132-6BA4-4A1A-815F-94C9FEE126D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F0917-285B-14F9-3E09-188EE2C47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8E87D-4314-8A7C-1026-09F1FBA88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3539-84C0-4C53-88B7-3EE1C31AB1B2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E124077-235B-561C-E564-E4A6C4487091}"/>
              </a:ext>
            </a:extLst>
          </p:cNvPr>
          <p:cNvSpPr/>
          <p:nvPr userDrawn="1"/>
        </p:nvSpPr>
        <p:spPr>
          <a:xfrm rot="20969924">
            <a:off x="6571953" y="2489483"/>
            <a:ext cx="6107517" cy="4788000"/>
          </a:xfrm>
          <a:custGeom>
            <a:avLst/>
            <a:gdLst>
              <a:gd name="csX0" fmla="*/ 6107517 w 6107517"/>
              <a:gd name="csY0" fmla="*/ 0 h 4803169"/>
              <a:gd name="csX1" fmla="*/ 5217192 w 6107517"/>
              <a:gd name="csY1" fmla="*/ 4803169 h 4803169"/>
              <a:gd name="csX2" fmla="*/ 0 w 6107517"/>
              <a:gd name="csY2" fmla="*/ 3836100 h 4803169"/>
              <a:gd name="csX3" fmla="*/ 0 w 6107517"/>
              <a:gd name="csY3" fmla="*/ 1007272 h 4803169"/>
              <a:gd name="csX4" fmla="*/ 1007272 w 6107517"/>
              <a:gd name="csY4" fmla="*/ 0 h 48031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107517" h="4803169">
                <a:moveTo>
                  <a:pt x="6107517" y="0"/>
                </a:moveTo>
                <a:lnTo>
                  <a:pt x="5217192" y="4803169"/>
                </a:lnTo>
                <a:lnTo>
                  <a:pt x="0" y="3836100"/>
                </a:lnTo>
                <a:lnTo>
                  <a:pt x="0" y="1007272"/>
                </a:lnTo>
                <a:cubicBezTo>
                  <a:pt x="0" y="450971"/>
                  <a:pt x="450971" y="0"/>
                  <a:pt x="1007272" y="0"/>
                </a:cubicBezTo>
                <a:close/>
              </a:path>
            </a:pathLst>
          </a:custGeom>
          <a:solidFill>
            <a:srgbClr val="A2D2AD"/>
          </a:solidFill>
          <a:ln>
            <a:solidFill>
              <a:srgbClr val="A2D2A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3B8FEA-5304-3761-E333-E2744E5239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6" t="3354" r="8368" b="3548"/>
          <a:stretch>
            <a:fillRect/>
          </a:stretch>
        </p:blipFill>
        <p:spPr>
          <a:xfrm>
            <a:off x="6946153" y="2640701"/>
            <a:ext cx="5258547" cy="4229999"/>
          </a:xfrm>
          <a:prstGeom prst="round2SameRect">
            <a:avLst>
              <a:gd name="adj1" fmla="val 8260"/>
              <a:gd name="adj2" fmla="val 0"/>
            </a:avLst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1D414D-5B58-D075-8DC2-0F676D8F9B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901" y="504713"/>
            <a:ext cx="2559642" cy="73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0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65C9063-41FA-0E54-F008-B393856B36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FA114A-C640-4AB0-97B0-A7C1DDCE1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102920-FA72-77C1-B067-AB6521AEF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1DF4E-79E3-B3C0-031A-3B548CD60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25132-6BA4-4A1A-815F-94C9FEE126D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B950D-CEFD-B0F5-EFF6-B5486F770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65F5B-B805-76FB-9C18-9AA9CBD40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3539-84C0-4C53-88B7-3EE1C31AB1B2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E827FB-BDF2-8714-5E60-EDBCE2DF7E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5946179"/>
            <a:ext cx="1892300" cy="54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03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9006FE2-8399-C25C-9E30-3C5118678C8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ADFCC8-572E-446C-8439-D8C34CC9DA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72A171-DD0B-A11F-83F0-C22740B871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05F4E-D6B6-2634-A9DD-D28616923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25132-6BA4-4A1A-815F-94C9FEE126D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32D4D-F705-9A91-68F8-35A73E7A4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4062C-4B09-86DC-0282-A873E37F2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3539-84C0-4C53-88B7-3EE1C31AB1B2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250F33-4A74-1565-FCB4-8829BE2B20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5946179"/>
            <a:ext cx="1892300" cy="54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48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CB07E7D-57D5-6553-75B8-202F46397F4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28EB30-A210-A51C-0758-4B78B8D779C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5F3EE"/>
          </a:solidFill>
        </p:spPr>
        <p:txBody>
          <a:bodyPr/>
          <a:lstStyle>
            <a:lvl1pPr>
              <a:defRPr sz="4000">
                <a:latin typeface="Constantia" panose="02030602050306030303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2DFB8-74B7-C294-A001-110DBE7D8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58543-3BD0-6A90-531F-BFB22E9D6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25132-6BA4-4A1A-815F-94C9FEE126D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878A5-507C-272E-0A64-310005428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BF9D9-3D7F-D69C-962A-B2ED3F7B4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3539-84C0-4C53-88B7-3EE1C31AB1B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1CF5D0-8D84-5BDE-0B74-38FA136B80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5946179"/>
            <a:ext cx="1892300" cy="54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497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A04A93-D290-44B0-BEF8-516095E019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AEE7A0-70DE-45F2-FFD1-254E24792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BEE1B-D171-463E-58C4-23E46E12A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99BD2-DC6A-567C-62FB-6A4DEBD5A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25132-6BA4-4A1A-815F-94C9FEE126D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84FEC-045C-3202-B19C-154EAD4A3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F47A7-56E7-EA30-EBA5-19F46A254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3539-84C0-4C53-88B7-3EE1C31AB1B2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51B350-A326-3AB1-7C19-A1116743EC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5946179"/>
            <a:ext cx="1892300" cy="54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319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39F291-32D7-ECA1-664D-BF509EF1833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2E7C1F-7143-7D5A-5DDB-D15AE59FC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latin typeface="Constantia" panose="02030602050306030303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99D76-D610-F564-7E1E-9312615C1D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A2496-8FC5-F55D-70E6-A687A138C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B80C7D-6415-1068-0848-E7C5C1DD2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25132-6BA4-4A1A-815F-94C9FEE126D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0C91E8-702B-3DF0-C67B-01978CDAD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2409B9-95F5-977D-8826-A3D242711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3539-84C0-4C53-88B7-3EE1C31AB1B2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F6097A-655A-DA4E-2CD7-6AE01F85FA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5946179"/>
            <a:ext cx="1892300" cy="54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66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19B297-1E05-4A91-3EF2-D1E8E84DA06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CD6421-4399-DAAE-043B-E2469988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27190-4B82-B30D-45E9-8BFED8996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4915F-F800-863F-C2EC-62066CECA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80CCB4-2D9D-2291-3B6A-4D5BC59FD3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CB2ACA-BC46-2704-8A32-9F629A63A8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13B7C8-7F1E-0B58-F908-AFFD12D61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25132-6BA4-4A1A-815F-94C9FEE126D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546BDB-F674-6654-9926-0FAF9783C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061080-C26E-6B10-015C-8A80C22D2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3539-84C0-4C53-88B7-3EE1C31AB1B2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FE3E15-66BF-8CEA-6DB9-BB39B17B30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5946179"/>
            <a:ext cx="1892300" cy="54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93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8A67B92-8E85-C075-5D02-D61B8764F9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25907C-C1C9-7277-421C-CC161020A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latin typeface="Constantia" panose="02030602050306030303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74135D-8522-8571-7D6A-5FF1D84D4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25132-6BA4-4A1A-815F-94C9FEE126D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0F85A7-7688-DE39-F6BB-CE0FB3E6B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7E6551-20AE-E7DE-BE39-F4484A723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3539-84C0-4C53-88B7-3EE1C31AB1B2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67C997-E3F9-ADB6-4C86-E700FB9264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5946179"/>
            <a:ext cx="1892300" cy="54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05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5FA6E3-9A00-61C8-7104-9D4D4D2F496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A16494-E632-50C5-D498-9F390467E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25132-6BA4-4A1A-815F-94C9FEE126D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9714B2-AB20-376D-9935-DCFF4CD53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ECBDD7-5962-1F21-88FD-7AD76FCEB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3539-84C0-4C53-88B7-3EE1C31AB1B2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CA2F92-F6F4-AE10-731D-59F5BB64D7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5946179"/>
            <a:ext cx="1892300" cy="54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7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371D951-2B09-7139-70B2-8AC2C0F999C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279F86-68BF-06AE-EF37-D963E6F1B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FE3A8-449A-B14D-D739-8A9B27EAF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84DE1C-1A81-29CF-6BCC-DAA4E6137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70316-0625-C22C-7627-4A8CB9551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25132-6BA4-4A1A-815F-94C9FEE126D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CB7880-ED89-794F-D555-C5B5576C7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C5D811-D26D-D5B7-5524-5C7063B20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3539-84C0-4C53-88B7-3EE1C31AB1B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C66D55-6F11-7B1F-96BE-5420C24993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5946179"/>
            <a:ext cx="1892300" cy="54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55BD90C-49FB-ED53-F20E-03FFDE16E6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B79E4C-99CD-781C-8569-709A7D0A9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2DF7C3-54B5-FACB-7AD8-EA15F770F1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073309-9BD7-82FC-62B0-4A1599A8A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824DC-330F-41C4-D340-4712DC0C8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25132-6BA4-4A1A-815F-94C9FEE126D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DCB2F-ADCE-659B-37F6-CAB969A3F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D533E-5B23-FCE4-C90F-B6787936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E3539-84C0-4C53-88B7-3EE1C31AB1B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0287F6-B619-1490-A554-24B3C28EE9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5946179"/>
            <a:ext cx="1892300" cy="54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7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8BB4F8-3B76-0DAB-96C5-7C6670112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1CE77B-48F2-D0EF-926C-4BF33F0E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1DEED-19FF-FACC-C89D-06002DDA14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325132-6BA4-4A1A-815F-94C9FEE126D3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F5DEB-27CF-2080-3C5F-3A8EB3CF0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B9169-DB4B-2993-7F47-F9335CBBE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4E3539-84C0-4C53-88B7-3EE1C31AB1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08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C4D99-7AC2-6C58-CD95-CA582D744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6600" y="1935163"/>
            <a:ext cx="5753100" cy="1493837"/>
          </a:xfrm>
        </p:spPr>
        <p:txBody>
          <a:bodyPr>
            <a:noAutofit/>
          </a:bodyPr>
          <a:lstStyle/>
          <a:p>
            <a:pPr algn="l"/>
            <a:r>
              <a:rPr lang="en-GB" dirty="0">
                <a:latin typeface="Constantia" panose="02030602050306030303" pitchFamily="18" charset="0"/>
                <a:cs typeface="Latha" panose="020B0604020202020204" pitchFamily="34" charset="0"/>
              </a:rPr>
              <a:t>Introducing CATCH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E41274-E71F-5F51-1F0C-3757C27A1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600" y="3771900"/>
            <a:ext cx="5372100" cy="647700"/>
          </a:xfrm>
        </p:spPr>
        <p:txBody>
          <a:bodyPr/>
          <a:lstStyle/>
          <a:p>
            <a:pPr algn="l"/>
            <a:r>
              <a:rPr lang="en-GB" dirty="0">
                <a:latin typeface="Neue Haas Grotesk Text Pro (Body)"/>
              </a:rPr>
              <a:t>www.catch.ac.uk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004D6D3-A086-3F63-7729-167EABBEBE96}"/>
              </a:ext>
            </a:extLst>
          </p:cNvPr>
          <p:cNvSpPr txBox="1">
            <a:spLocks/>
          </p:cNvSpPr>
          <p:nvPr/>
        </p:nvSpPr>
        <p:spPr>
          <a:xfrm>
            <a:off x="736600" y="5422900"/>
            <a:ext cx="5372100" cy="6477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Constantia" panose="02030602050306030303" pitchFamily="18" charset="0"/>
              </a:rPr>
              <a:t>Tara Nadi</a:t>
            </a:r>
          </a:p>
          <a:p>
            <a:pPr algn="l"/>
            <a:r>
              <a:rPr lang="en-GB" dirty="0">
                <a:latin typeface="Constantia" panose="02030602050306030303" pitchFamily="18" charset="0"/>
              </a:rPr>
              <a:t>Medical Schools Council</a:t>
            </a:r>
          </a:p>
        </p:txBody>
      </p:sp>
    </p:spTree>
    <p:extLst>
      <p:ext uri="{BB962C8B-B14F-4D97-AF65-F5344CB8AC3E}">
        <p14:creationId xmlns:p14="http://schemas.microsoft.com/office/powerpoint/2010/main" val="3448466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96E52-1914-9078-DA4D-AF606E6C8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Constantia" panose="02030602050306030303" pitchFamily="18" charset="0"/>
              </a:rPr>
              <a:t>National clinical research pathway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87AAA-8CAD-E2AD-7A89-735840BD5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0100" y="1690688"/>
            <a:ext cx="3276600" cy="3897312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GB" sz="2400" dirty="0"/>
              <a:t>Funders from across the UK have convened to map out funding for clinical researchers and develop proposals for simplifying career pathways. </a:t>
            </a:r>
          </a:p>
          <a:p>
            <a:pPr>
              <a:lnSpc>
                <a:spcPct val="110000"/>
              </a:lnSpc>
            </a:pPr>
            <a:r>
              <a:rPr lang="en-GB" sz="2400" dirty="0"/>
              <a:t>Interactive and downloadable format available.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7C9EA7-BDF0-41E6-58A4-A2DDD3ED24BC}"/>
              </a:ext>
            </a:extLst>
          </p:cNvPr>
          <p:cNvCxnSpPr>
            <a:cxnSpLocks/>
          </p:cNvCxnSpPr>
          <p:nvPr/>
        </p:nvCxnSpPr>
        <p:spPr>
          <a:xfrm>
            <a:off x="977900" y="1447800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CD68F35-6777-5417-0FCE-232D45C50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7154273" cy="449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753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ECFCA-185B-0CA1-4F18-3BE5D609C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nstantia" panose="02030602050306030303" pitchFamily="18" charset="0"/>
              </a:rPr>
              <a:t>National clinical research pathway</a:t>
            </a:r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DF1E304-CDAC-FBF2-137E-9C70656655AF}"/>
              </a:ext>
            </a:extLst>
          </p:cNvPr>
          <p:cNvCxnSpPr>
            <a:cxnSpLocks/>
          </p:cNvCxnSpPr>
          <p:nvPr/>
        </p:nvCxnSpPr>
        <p:spPr>
          <a:xfrm>
            <a:off x="977900" y="1447800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171B082-4CCF-B0E6-0C3F-C2D14413A1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597"/>
          <a:stretch>
            <a:fillRect/>
          </a:stretch>
        </p:blipFill>
        <p:spPr>
          <a:xfrm>
            <a:off x="977900" y="1792287"/>
            <a:ext cx="8260618" cy="48021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3C1361-F1A7-D2CA-6995-6DB97C569123}"/>
              </a:ext>
            </a:extLst>
          </p:cNvPr>
          <p:cNvSpPr txBox="1"/>
          <p:nvPr/>
        </p:nvSpPr>
        <p:spPr>
          <a:xfrm>
            <a:off x="9715500" y="1843087"/>
            <a:ext cx="2044700" cy="2031325"/>
          </a:xfrm>
          <a:prstGeom prst="rect">
            <a:avLst/>
          </a:prstGeom>
          <a:noFill/>
          <a:ln w="28575">
            <a:solidFill>
              <a:srgbClr val="A2D2AD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Find the mapping on CATCH at:</a:t>
            </a:r>
          </a:p>
          <a:p>
            <a:r>
              <a:rPr lang="en-GB" dirty="0"/>
              <a:t> www.catch.ac.uk/national-clinical-research-career-pathway</a:t>
            </a:r>
          </a:p>
        </p:txBody>
      </p:sp>
    </p:spTree>
    <p:extLst>
      <p:ext uri="{BB962C8B-B14F-4D97-AF65-F5344CB8AC3E}">
        <p14:creationId xmlns:p14="http://schemas.microsoft.com/office/powerpoint/2010/main" val="1749689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097D7-6A35-BB07-1F1A-7F72734DC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Constantia" panose="02030602050306030303" pitchFamily="18" charset="0"/>
              </a:rPr>
              <a:t>How you can support CATCH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DB00E-2ED2-FD84-4580-861F4BB18A0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Internal communications:</a:t>
            </a:r>
          </a:p>
          <a:p>
            <a:r>
              <a:rPr lang="en-GB" dirty="0"/>
              <a:t>Include CATCH in staff bulletins, newsletters or intranet pages</a:t>
            </a:r>
          </a:p>
          <a:p>
            <a:r>
              <a:rPr lang="en-GB" dirty="0"/>
              <a:t>Share information with research, education and workforce leads</a:t>
            </a:r>
          </a:p>
          <a:p>
            <a:r>
              <a:rPr lang="en-GB" dirty="0"/>
              <a:t>Add CATCH to induction materials for new staff and trainees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EF1C65-F6A5-7F0D-CED7-A1A045FFC78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Training &amp; development:</a:t>
            </a:r>
          </a:p>
          <a:p>
            <a:r>
              <a:rPr lang="en-GB" dirty="0"/>
              <a:t>Signpost CATCH in training sessions, study days or academic mentoring</a:t>
            </a:r>
          </a:p>
          <a:p>
            <a:r>
              <a:rPr lang="en-GB" dirty="0"/>
              <a:t>Highlight CATCH during appraisal conversations</a:t>
            </a:r>
          </a:p>
          <a:p>
            <a:r>
              <a:rPr lang="en-GB" dirty="0"/>
              <a:t>Include CATCH in professional development resources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979CB7C-9E5A-8B20-7C26-CB19714C7833}"/>
              </a:ext>
            </a:extLst>
          </p:cNvPr>
          <p:cNvCxnSpPr>
            <a:cxnSpLocks/>
          </p:cNvCxnSpPr>
          <p:nvPr/>
        </p:nvCxnSpPr>
        <p:spPr>
          <a:xfrm>
            <a:off x="977900" y="1447800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420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6960F-9F47-1130-72D0-3299D959C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Constantia" panose="02030602050306030303" pitchFamily="18" charset="0"/>
              </a:rPr>
              <a:t>How you can support CATCH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4C514-6952-A892-6FBA-1C26F80FC59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Public engagement:</a:t>
            </a:r>
          </a:p>
          <a:p>
            <a:r>
              <a:rPr lang="en-GB" dirty="0"/>
              <a:t>Promote the website on your organisation’s social media channels</a:t>
            </a:r>
          </a:p>
          <a:p>
            <a:r>
              <a:rPr lang="en-GB" dirty="0"/>
              <a:t>Encourage teams to share CATCH case studies</a:t>
            </a:r>
          </a:p>
          <a:p>
            <a:r>
              <a:rPr lang="en-GB" dirty="0"/>
              <a:t>Display posters in staff areas or education centres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B81724-F812-6F94-D69B-AC37D97F2C2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Web presence:</a:t>
            </a:r>
          </a:p>
          <a:p>
            <a:r>
              <a:rPr lang="en-GB" dirty="0"/>
              <a:t>Add a link to CATCH from your organisation’s website</a:t>
            </a:r>
          </a:p>
          <a:p>
            <a:r>
              <a:rPr lang="en-GB" dirty="0"/>
              <a:t>Reference CATCH in your research, training or workforce pages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0499C0-9A06-ED65-0503-9A482DFD689C}"/>
              </a:ext>
            </a:extLst>
          </p:cNvPr>
          <p:cNvSpPr txBox="1"/>
          <p:nvPr/>
        </p:nvSpPr>
        <p:spPr>
          <a:xfrm>
            <a:off x="1023876" y="5604014"/>
            <a:ext cx="8475724" cy="461665"/>
          </a:xfrm>
          <a:prstGeom prst="rect">
            <a:avLst/>
          </a:prstGeom>
          <a:noFill/>
          <a:ln w="38100">
            <a:solidFill>
              <a:srgbClr val="A2D2AD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b="1" dirty="0"/>
              <a:t>Communications toolkit and assets available on request.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6FC70C5-AE99-D840-F30E-4534A65744D9}"/>
              </a:ext>
            </a:extLst>
          </p:cNvPr>
          <p:cNvCxnSpPr>
            <a:cxnSpLocks/>
          </p:cNvCxnSpPr>
          <p:nvPr/>
        </p:nvCxnSpPr>
        <p:spPr>
          <a:xfrm>
            <a:off x="977900" y="1447800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632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44B00-FFF1-0F78-F50E-00BE64431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Constantia" panose="02030602050306030303" pitchFamily="18" charset="0"/>
              </a:rPr>
              <a:t>Posting on CATCH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031A1-9ABB-9FF0-7DA1-43C4990A10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b="1" dirty="0"/>
              <a:t>Share opportunities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dirty="0"/>
              <a:t>Have a funding call, training opportunity or event to promote? You can post it directly on CATCH.</a:t>
            </a:r>
          </a:p>
          <a:p>
            <a:pPr marL="0" indent="0">
              <a:lnSpc>
                <a:spcPct val="110000"/>
              </a:lnSpc>
              <a:buNone/>
            </a:pPr>
            <a:endParaRPr lang="en-GB" b="1" dirty="0"/>
          </a:p>
          <a:p>
            <a:pPr marL="0" indent="0">
              <a:lnSpc>
                <a:spcPct val="110000"/>
              </a:lnSpc>
              <a:buNone/>
            </a:pPr>
            <a:r>
              <a:rPr lang="en-GB" b="1" dirty="0"/>
              <a:t>Contribute your voice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dirty="0"/>
              <a:t>Want to share a perspective or discuss a key issue? Submit an opinion piece or blog.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299ABB-B6BA-47D9-DCEA-6193CD2B0C7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b="1" dirty="0"/>
              <a:t>Share your career story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dirty="0"/>
              <a:t>Help us build our interview library by submitting a case study or getting in touch to take part in an interview.</a:t>
            </a:r>
          </a:p>
          <a:p>
            <a:pPr marL="0" indent="0">
              <a:lnSpc>
                <a:spcPct val="110000"/>
              </a:lnSpc>
              <a:buNone/>
            </a:pPr>
            <a:endParaRPr lang="en-GB" dirty="0"/>
          </a:p>
          <a:p>
            <a:pPr marL="0" indent="0">
              <a:lnSpc>
                <a:spcPct val="110000"/>
              </a:lnSpc>
              <a:buNone/>
            </a:pPr>
            <a:r>
              <a:rPr lang="en-GB" b="1" dirty="0"/>
              <a:t>Help us improve CATCH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dirty="0"/>
              <a:t>Have ideas for new content or improvements? We welcome your feedback. Join our content mailing list to stay involved and share suggestions.</a:t>
            </a:r>
          </a:p>
          <a:p>
            <a:pPr>
              <a:lnSpc>
                <a:spcPct val="110000"/>
              </a:lnSpc>
            </a:pPr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F5D0956-87B2-5EB9-1ADB-AFF75CBA1D78}"/>
              </a:ext>
            </a:extLst>
          </p:cNvPr>
          <p:cNvCxnSpPr>
            <a:cxnSpLocks/>
          </p:cNvCxnSpPr>
          <p:nvPr/>
        </p:nvCxnSpPr>
        <p:spPr>
          <a:xfrm>
            <a:off x="977900" y="1447800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796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4A945-0EC6-1EBC-2DA3-BC75A0A9B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Constantia" panose="02030602050306030303" pitchFamily="18" charset="0"/>
              </a:rPr>
              <a:t>Keep in touch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CA0D0-FCD3-A6C0-DED3-848E8D951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978900" cy="4351338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Instagram: </a:t>
            </a:r>
            <a:r>
              <a:rPr lang="en-GB" dirty="0"/>
              <a:t>instagram.com/</a:t>
            </a:r>
            <a:r>
              <a:rPr lang="en-GB" dirty="0" err="1"/>
              <a:t>catchclinicalacademia</a:t>
            </a:r>
            <a:endParaRPr lang="en-GB" dirty="0"/>
          </a:p>
          <a:p>
            <a:pPr marL="0" indent="0">
              <a:buNone/>
            </a:pPr>
            <a:r>
              <a:rPr lang="en-GB" b="1" dirty="0"/>
              <a:t>Email: </a:t>
            </a:r>
            <a:r>
              <a:rPr lang="en-GB" dirty="0"/>
              <a:t>catch@medschools.ac.uk </a:t>
            </a:r>
          </a:p>
          <a:p>
            <a:pPr marL="0" indent="0">
              <a:buNone/>
            </a:pPr>
            <a:r>
              <a:rPr lang="en-GB" b="1" dirty="0"/>
              <a:t>Website: </a:t>
            </a:r>
            <a:r>
              <a:rPr lang="en-GB" dirty="0"/>
              <a:t>www.catch.ac.uk</a:t>
            </a:r>
          </a:p>
          <a:p>
            <a:pPr marL="0" indent="0">
              <a:buNone/>
            </a:pPr>
            <a:endParaRPr lang="en-GB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5B31F1B-4212-DD38-B391-A8257B563086}"/>
              </a:ext>
            </a:extLst>
          </p:cNvPr>
          <p:cNvCxnSpPr>
            <a:cxnSpLocks/>
          </p:cNvCxnSpPr>
          <p:nvPr/>
        </p:nvCxnSpPr>
        <p:spPr>
          <a:xfrm>
            <a:off x="977900" y="1447800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8ACED81-839D-CE24-B209-B4985C2B821F}"/>
              </a:ext>
            </a:extLst>
          </p:cNvPr>
          <p:cNvSpPr/>
          <p:nvPr/>
        </p:nvSpPr>
        <p:spPr>
          <a:xfrm rot="20969924">
            <a:off x="6636279" y="2498466"/>
            <a:ext cx="6008939" cy="4788000"/>
          </a:xfrm>
          <a:custGeom>
            <a:avLst/>
            <a:gdLst>
              <a:gd name="csX0" fmla="*/ 6107517 w 6107517"/>
              <a:gd name="csY0" fmla="*/ 0 h 4803169"/>
              <a:gd name="csX1" fmla="*/ 5217192 w 6107517"/>
              <a:gd name="csY1" fmla="*/ 4803169 h 4803169"/>
              <a:gd name="csX2" fmla="*/ 0 w 6107517"/>
              <a:gd name="csY2" fmla="*/ 3836100 h 4803169"/>
              <a:gd name="csX3" fmla="*/ 0 w 6107517"/>
              <a:gd name="csY3" fmla="*/ 1007272 h 4803169"/>
              <a:gd name="csX4" fmla="*/ 1007272 w 6107517"/>
              <a:gd name="csY4" fmla="*/ 0 h 48031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107517" h="4803169">
                <a:moveTo>
                  <a:pt x="6107517" y="0"/>
                </a:moveTo>
                <a:lnTo>
                  <a:pt x="5217192" y="4803169"/>
                </a:lnTo>
                <a:lnTo>
                  <a:pt x="0" y="3836100"/>
                </a:lnTo>
                <a:lnTo>
                  <a:pt x="0" y="1007272"/>
                </a:lnTo>
                <a:cubicBezTo>
                  <a:pt x="0" y="450971"/>
                  <a:pt x="450971" y="0"/>
                  <a:pt x="1007272" y="0"/>
                </a:cubicBezTo>
                <a:close/>
              </a:path>
            </a:pathLst>
          </a:custGeom>
          <a:solidFill>
            <a:srgbClr val="E1C7A7"/>
          </a:solidFill>
          <a:ln>
            <a:solidFill>
              <a:srgbClr val="E1C7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DF0E0E-094F-3FFF-0818-CCF18DDEF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78"/>
          <a:stretch>
            <a:fillRect/>
          </a:stretch>
        </p:blipFill>
        <p:spPr>
          <a:xfrm>
            <a:off x="6961476" y="2557893"/>
            <a:ext cx="5245847" cy="4283563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2776059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4C6C-8E0F-6C96-ABE4-32C5EA6C3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nstantia" panose="02030602050306030303" pitchFamily="18" charset="0"/>
              </a:rPr>
              <a:t>What is CATCH?</a:t>
            </a:r>
            <a:endParaRPr lang="en-GB" sz="4000" dirty="0">
              <a:latin typeface="Constantia" panose="020306020503060303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7A098-3879-88F6-9A4F-3AF43D7D3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509000" cy="466725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000" dirty="0"/>
              <a:t>The Clinical Academic Training &amp; Careers Hub (CATCH) is a free, national online resource designed to make clinical academic careers easier to understand, navigate and access. CATCH brings together information that has historically been scattered across multiple organisations and systems.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The website includes:</a:t>
            </a:r>
          </a:p>
          <a:p>
            <a:r>
              <a:rPr lang="en-GB" sz="2000" dirty="0"/>
              <a:t>Exploration of clinical academic career pathways</a:t>
            </a:r>
          </a:p>
          <a:p>
            <a:r>
              <a:rPr lang="en-GB" sz="2000" dirty="0"/>
              <a:t>Training and development opportunities</a:t>
            </a:r>
          </a:p>
          <a:p>
            <a:r>
              <a:rPr lang="en-GB" sz="2000" dirty="0"/>
              <a:t>Funding schemes and fellowship information</a:t>
            </a:r>
          </a:p>
          <a:p>
            <a:r>
              <a:rPr lang="en-GB" sz="2000" dirty="0"/>
              <a:t>Case studies and interviews with clinical academics from across professions</a:t>
            </a:r>
          </a:p>
          <a:p>
            <a:r>
              <a:rPr lang="en-GB" sz="2000" dirty="0"/>
              <a:t>Practical guidance and resources</a:t>
            </a:r>
          </a:p>
          <a:p>
            <a:pPr marL="0" indent="0">
              <a:buNone/>
            </a:pPr>
            <a:endParaRPr lang="en-GB" sz="20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0D4E8E9-09B6-8965-D500-3CEDE62E0F9A}"/>
              </a:ext>
            </a:extLst>
          </p:cNvPr>
          <p:cNvCxnSpPr>
            <a:cxnSpLocks/>
          </p:cNvCxnSpPr>
          <p:nvPr/>
        </p:nvCxnSpPr>
        <p:spPr>
          <a:xfrm>
            <a:off x="977900" y="1447800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2B31FAF-0CA4-499D-A1D8-8A46628B14E7}"/>
              </a:ext>
            </a:extLst>
          </p:cNvPr>
          <p:cNvSpPr txBox="1"/>
          <p:nvPr/>
        </p:nvSpPr>
        <p:spPr>
          <a:xfrm>
            <a:off x="9258300" y="1930400"/>
            <a:ext cx="2616200" cy="3693319"/>
          </a:xfrm>
          <a:prstGeom prst="rect">
            <a:avLst/>
          </a:prstGeom>
          <a:noFill/>
          <a:ln w="38100">
            <a:solidFill>
              <a:srgbClr val="A2D2AD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CATCH is funded by: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British Heart Foundation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Cancer Research 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Medical Schools Council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National Institute for Health and Care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Medical Research Council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Wellcome</a:t>
            </a:r>
            <a:r>
              <a:rPr lang="en-GB" dirty="0"/>
              <a:t> Trust</a:t>
            </a:r>
          </a:p>
        </p:txBody>
      </p:sp>
    </p:spTree>
    <p:extLst>
      <p:ext uri="{BB962C8B-B14F-4D97-AF65-F5344CB8AC3E}">
        <p14:creationId xmlns:p14="http://schemas.microsoft.com/office/powerpoint/2010/main" val="551825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494F3-0015-2B00-2F96-256EE3957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Constantia" panose="02030602050306030303" pitchFamily="18" charset="0"/>
              </a:rPr>
              <a:t>Why promote CATCH?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EA5D9-6E68-B069-525F-83C5F74A48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911600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4800" dirty="0"/>
              <a:t>Promoting CATCH helps organisations raise awareness of clinical academic careers and ensures aspiring and early career clinical academics can access clear, consistent information about the profession.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64C3E2-029C-28E9-4060-241873ABD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00" y="1825625"/>
            <a:ext cx="6400800" cy="435133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GB" sz="1800" dirty="0"/>
              <a:t>Support staff who are exploring education, research or leadership as part of their career</a:t>
            </a:r>
          </a:p>
          <a:p>
            <a:pPr>
              <a:lnSpc>
                <a:spcPct val="120000"/>
              </a:lnSpc>
            </a:pPr>
            <a:r>
              <a:rPr lang="en-GB" sz="1800" dirty="0"/>
              <a:t>A single, trusted place for colleagues to find information</a:t>
            </a:r>
          </a:p>
          <a:p>
            <a:pPr>
              <a:lnSpc>
                <a:spcPct val="120000"/>
              </a:lnSpc>
            </a:pPr>
            <a:r>
              <a:rPr lang="en-GB" sz="1800" dirty="0"/>
              <a:t>Help reduce confusion around training routes and opportunities</a:t>
            </a:r>
          </a:p>
          <a:p>
            <a:pPr>
              <a:lnSpc>
                <a:spcPct val="120000"/>
              </a:lnSpc>
            </a:pPr>
            <a:r>
              <a:rPr lang="en-GB" sz="1800" dirty="0"/>
              <a:t>Improve visibility of clinical academic options across multiple professions</a:t>
            </a:r>
          </a:p>
          <a:p>
            <a:pPr>
              <a:lnSpc>
                <a:spcPct val="120000"/>
              </a:lnSpc>
            </a:pPr>
            <a:r>
              <a:rPr lang="en-GB" sz="1800" dirty="0"/>
              <a:t>Provide a resource that managers, supervisors and training leads can easily signpost</a:t>
            </a:r>
          </a:p>
          <a:p>
            <a:pPr>
              <a:lnSpc>
                <a:spcPct val="120000"/>
              </a:lnSpc>
            </a:pPr>
            <a:r>
              <a:rPr lang="en-GB" sz="1800" dirty="0"/>
              <a:t>Help staff feel more informed and confident about their next steps</a:t>
            </a:r>
          </a:p>
          <a:p>
            <a:endParaRPr lang="en-GB" sz="18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643067-D36F-95CB-953F-603840CC5A26}"/>
              </a:ext>
            </a:extLst>
          </p:cNvPr>
          <p:cNvCxnSpPr>
            <a:cxnSpLocks/>
          </p:cNvCxnSpPr>
          <p:nvPr/>
        </p:nvCxnSpPr>
        <p:spPr>
          <a:xfrm>
            <a:off x="977900" y="1447800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965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B2AC-1572-8A00-5F7E-EA3D090C6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nstantia" panose="02030602050306030303" pitchFamily="18" charset="0"/>
              </a:rPr>
              <a:t>Share profession-specific career pages</a:t>
            </a:r>
            <a:endParaRPr lang="en-GB" sz="4000" dirty="0">
              <a:latin typeface="Constantia" panose="020306020503060303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7C9388-08BF-331B-4617-FBC1962D3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5946179"/>
            <a:ext cx="1892300" cy="54669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AB01FEC-8F93-CF70-5855-6E05EC68318D}"/>
              </a:ext>
            </a:extLst>
          </p:cNvPr>
          <p:cNvCxnSpPr>
            <a:cxnSpLocks/>
          </p:cNvCxnSpPr>
          <p:nvPr/>
        </p:nvCxnSpPr>
        <p:spPr>
          <a:xfrm>
            <a:off x="977900" y="1447800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E7DA36FB-7794-E321-A018-83B3F593FD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757" b="48287"/>
          <a:stretch>
            <a:fillRect/>
          </a:stretch>
        </p:blipFill>
        <p:spPr>
          <a:xfrm>
            <a:off x="3530600" y="1332227"/>
            <a:ext cx="8521700" cy="32336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01911BD-CAA8-E55A-1E98-4889EA9FAD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53" t="54607" r="35182" b="2113"/>
          <a:stretch>
            <a:fillRect/>
          </a:stretch>
        </p:blipFill>
        <p:spPr>
          <a:xfrm>
            <a:off x="838200" y="3665916"/>
            <a:ext cx="5776918" cy="288093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020DBC7-353B-F3F9-80F1-ED6FA6CDFE87}"/>
              </a:ext>
            </a:extLst>
          </p:cNvPr>
          <p:cNvSpPr txBox="1"/>
          <p:nvPr/>
        </p:nvSpPr>
        <p:spPr>
          <a:xfrm>
            <a:off x="977900" y="1914723"/>
            <a:ext cx="2552700" cy="1200329"/>
          </a:xfrm>
          <a:prstGeom prst="rect">
            <a:avLst/>
          </a:prstGeom>
          <a:noFill/>
          <a:ln w="38100">
            <a:solidFill>
              <a:srgbClr val="A2D2AD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Plans to expand to expand existing content including adding further professions.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E8459A6-A39C-C5A7-A875-D51875387C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99" t="50000" r="32977"/>
          <a:stretch>
            <a:fillRect/>
          </a:stretch>
        </p:blipFill>
        <p:spPr>
          <a:xfrm>
            <a:off x="6764781" y="4401821"/>
            <a:ext cx="2760219" cy="181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119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75D9B-CAFC-21FB-EE43-3F42DEC78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nstantia" panose="02030602050306030303" pitchFamily="18" charset="0"/>
              </a:rPr>
              <a:t>Use the Navigating your career section to support next steps</a:t>
            </a:r>
            <a:endParaRPr lang="en-GB" sz="4000" dirty="0">
              <a:latin typeface="Constantia" panose="020306020503060303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CA88CD-03E1-C5A4-A49A-EE4C801D89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618" t="27602" r="14210" b="29429"/>
          <a:stretch>
            <a:fillRect/>
          </a:stretch>
        </p:blipFill>
        <p:spPr>
          <a:xfrm>
            <a:off x="650011" y="2112711"/>
            <a:ext cx="11081742" cy="366043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3F28B52-1861-5B0C-84CB-31354EFEF70C}"/>
              </a:ext>
            </a:extLst>
          </p:cNvPr>
          <p:cNvCxnSpPr>
            <a:cxnSpLocks/>
          </p:cNvCxnSpPr>
          <p:nvPr/>
        </p:nvCxnSpPr>
        <p:spPr>
          <a:xfrm>
            <a:off x="977900" y="1841500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048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647E5-7BCA-407F-0C06-C31041720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nstantia" panose="02030602050306030303" pitchFamily="18" charset="0"/>
              </a:rPr>
              <a:t>Encourage exploration of Career stories of clinical academics</a:t>
            </a:r>
            <a:endParaRPr lang="en-GB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7BC427-B85F-39BF-5EFE-E167BC8EB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26112"/>
            <a:ext cx="5157787" cy="82391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Explore stories in the form of interviews and case studies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65985E-5615-9880-CCCE-D90CF27A9D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5100" y="1926112"/>
            <a:ext cx="5183188" cy="82391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Filter by profession, career stage and/or theme</a:t>
            </a:r>
            <a:endParaRPr lang="en-GB" sz="22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E9363DD-0955-1600-E3FD-D4EEAEE818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6908" t="12288" r="11286" b="16325"/>
          <a:stretch>
            <a:fillRect/>
          </a:stretch>
        </p:blipFill>
        <p:spPr>
          <a:xfrm>
            <a:off x="393701" y="3111500"/>
            <a:ext cx="7632700" cy="37465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3B9E32A-689A-2881-A3E7-F10A3CC2A31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l="25811" t="30837" r="59073" b="40406"/>
          <a:stretch>
            <a:fillRect/>
          </a:stretch>
        </p:blipFill>
        <p:spPr>
          <a:xfrm>
            <a:off x="8191499" y="2889724"/>
            <a:ext cx="2687209" cy="287560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DEAD14C-4240-4C22-18D4-F89F78987F91}"/>
              </a:ext>
            </a:extLst>
          </p:cNvPr>
          <p:cNvCxnSpPr>
            <a:cxnSpLocks/>
          </p:cNvCxnSpPr>
          <p:nvPr/>
        </p:nvCxnSpPr>
        <p:spPr>
          <a:xfrm>
            <a:off x="977900" y="1690688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059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89E66-05CF-4876-92B2-88C7A6949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nstantia" panose="02030602050306030303" pitchFamily="18" charset="0"/>
              </a:rPr>
              <a:t>Explore and post events, training and mentorship </a:t>
            </a:r>
            <a:r>
              <a:rPr lang="en-US" sz="4000" dirty="0" err="1">
                <a:latin typeface="Constantia" panose="02030602050306030303" pitchFamily="18" charset="0"/>
              </a:rPr>
              <a:t>programmes</a:t>
            </a:r>
            <a:endParaRPr lang="en-GB" sz="4000" dirty="0">
              <a:latin typeface="Constantia" panose="02030602050306030303" pitchFamily="18" charset="0"/>
            </a:endParaRP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0CDD3C75-74AA-7A4E-E36F-C9A727362B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49" t="17012" r="13967" b="10366"/>
          <a:stretch>
            <a:fillRect/>
          </a:stretch>
        </p:blipFill>
        <p:spPr>
          <a:xfrm>
            <a:off x="977900" y="2059909"/>
            <a:ext cx="7411454" cy="41884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141C0E-E14B-CE1E-49DC-93CFFD400B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18" t="15673" r="39712" b="8000"/>
          <a:stretch>
            <a:fillRect/>
          </a:stretch>
        </p:blipFill>
        <p:spPr>
          <a:xfrm>
            <a:off x="6992758" y="2059908"/>
            <a:ext cx="4221342" cy="380197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7E3BBFF-D1CC-5C5D-D59A-80AD4348382C}"/>
              </a:ext>
            </a:extLst>
          </p:cNvPr>
          <p:cNvCxnSpPr>
            <a:cxnSpLocks/>
          </p:cNvCxnSpPr>
          <p:nvPr/>
        </p:nvCxnSpPr>
        <p:spPr>
          <a:xfrm>
            <a:off x="977900" y="1690688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127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D76C9-5948-F055-2C64-2D4BFB85A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nstantia" panose="02030602050306030303" pitchFamily="18" charset="0"/>
              </a:rPr>
              <a:t>Explore and post funding opportunities</a:t>
            </a:r>
            <a:endParaRPr lang="en-GB" sz="4000" dirty="0">
              <a:latin typeface="Constantia" panose="02030602050306030303" pitchFamily="18" charset="0"/>
            </a:endParaRP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1A44851D-F4BE-27BE-63F4-C823BCF1ED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874" t="17746" r="1911" b="13127"/>
          <a:stretch>
            <a:fillRect/>
          </a:stretch>
        </p:blipFill>
        <p:spPr>
          <a:xfrm>
            <a:off x="495300" y="1690688"/>
            <a:ext cx="10515600" cy="46883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55BBA5-1A18-B0F8-C22A-ABA82548A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700" y="5946179"/>
            <a:ext cx="1892300" cy="54669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552467-16B0-9B1C-D5ED-BC5F3FFF9707}"/>
              </a:ext>
            </a:extLst>
          </p:cNvPr>
          <p:cNvCxnSpPr>
            <a:cxnSpLocks/>
          </p:cNvCxnSpPr>
          <p:nvPr/>
        </p:nvCxnSpPr>
        <p:spPr>
          <a:xfrm>
            <a:off x="977900" y="1447800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919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D012D-25BC-4B49-1EA8-6605E52A7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Constantia" panose="02030602050306030303" pitchFamily="18" charset="0"/>
              </a:rPr>
              <a:t>Keep informed around the latest developments in clinical academia </a:t>
            </a:r>
            <a:endParaRPr lang="en-GB" sz="4000" dirty="0">
              <a:latin typeface="Constantia" panose="02030602050306030303" pitchFamily="18" charset="0"/>
            </a:endParaRP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0C4CD413-8CF6-D76A-305F-085FC126BD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056" t="18755" r="15001" b="15823"/>
          <a:stretch>
            <a:fillRect/>
          </a:stretch>
        </p:blipFill>
        <p:spPr>
          <a:xfrm>
            <a:off x="596900" y="1981200"/>
            <a:ext cx="9144000" cy="461327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0A1C8ED-A811-EBE1-D941-A9702BED6840}"/>
              </a:ext>
            </a:extLst>
          </p:cNvPr>
          <p:cNvCxnSpPr>
            <a:cxnSpLocks/>
          </p:cNvCxnSpPr>
          <p:nvPr/>
        </p:nvCxnSpPr>
        <p:spPr>
          <a:xfrm>
            <a:off x="977900" y="1779588"/>
            <a:ext cx="876300" cy="0"/>
          </a:xfrm>
          <a:prstGeom prst="line">
            <a:avLst/>
          </a:prstGeom>
          <a:ln w="57150">
            <a:solidFill>
              <a:srgbClr val="A2D2A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982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605</Words>
  <Application>Microsoft Office PowerPoint</Application>
  <PresentationFormat>Widescreen</PresentationFormat>
  <Paragraphs>77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Constantia</vt:lpstr>
      <vt:lpstr>Neue Haas Grotesk Text Pro (Body)</vt:lpstr>
      <vt:lpstr>Office Theme</vt:lpstr>
      <vt:lpstr>Introducing CATCH</vt:lpstr>
      <vt:lpstr>What is CATCH?</vt:lpstr>
      <vt:lpstr>Why promote CATCH?</vt:lpstr>
      <vt:lpstr>Share profession-specific career pages</vt:lpstr>
      <vt:lpstr>Use the Navigating your career section to support next steps</vt:lpstr>
      <vt:lpstr>Encourage exploration of Career stories of clinical academics</vt:lpstr>
      <vt:lpstr>Explore and post events, training and mentorship programmes</vt:lpstr>
      <vt:lpstr>Explore and post funding opportunities</vt:lpstr>
      <vt:lpstr>Keep informed around the latest developments in clinical academia </vt:lpstr>
      <vt:lpstr>National clinical research pathway</vt:lpstr>
      <vt:lpstr>National clinical research pathway</vt:lpstr>
      <vt:lpstr>How you can support CATCH</vt:lpstr>
      <vt:lpstr>How you can support CATCH</vt:lpstr>
      <vt:lpstr>Posting on CATCH</vt:lpstr>
      <vt:lpstr>Keep in touch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Fahmida Yasmin</dc:creator>
  <cp:lastModifiedBy>Tara Nadi</cp:lastModifiedBy>
  <cp:revision>1</cp:revision>
  <dcterms:created xsi:type="dcterms:W3CDTF">2026-05-12T09:58:29Z</dcterms:created>
  <dcterms:modified xsi:type="dcterms:W3CDTF">2026-07-22T10:51:25Z</dcterms:modified>
</cp:coreProperties>
</file>